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3.xml" ContentType="application/vnd.openxmlformats-officedocument.drawingml.chartshapes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4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6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75" r:id="rId12"/>
    <p:sldId id="265" r:id="rId13"/>
    <p:sldId id="266" r:id="rId14"/>
    <p:sldId id="272" r:id="rId15"/>
    <p:sldId id="268" r:id="rId16"/>
    <p:sldId id="269" r:id="rId17"/>
    <p:sldId id="270" r:id="rId18"/>
    <p:sldId id="273" r:id="rId19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76244744074196E-2"/>
          <c:y val="1.9363580709183717E-2"/>
          <c:w val="0.92290999729842027"/>
          <c:h val="0.86088540994759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'Sheet 2'!$A$3</c:f>
              <c:strCache>
                <c:ptCount val="1"/>
                <c:pt idx="0">
                  <c:v>SALDO_ANNUALIZZATO (copy)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66675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2'!$B$2:$X$2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2'!$B$3:$X$3</c:f>
              <c:numCache>
                <c:formatCode>#,##0_);\(#,##0\)</c:formatCode>
                <c:ptCount val="23"/>
                <c:pt idx="0">
                  <c:v>43264</c:v>
                </c:pt>
                <c:pt idx="1">
                  <c:v>40036</c:v>
                </c:pt>
                <c:pt idx="2">
                  <c:v>33203</c:v>
                </c:pt>
                <c:pt idx="3">
                  <c:v>39128</c:v>
                </c:pt>
                <c:pt idx="4">
                  <c:v>34944</c:v>
                </c:pt>
                <c:pt idx="5">
                  <c:v>30703</c:v>
                </c:pt>
                <c:pt idx="6">
                  <c:v>32723</c:v>
                </c:pt>
                <c:pt idx="7">
                  <c:v>29521</c:v>
                </c:pt>
                <c:pt idx="8">
                  <c:v>30767</c:v>
                </c:pt>
                <c:pt idx="9">
                  <c:v>28936</c:v>
                </c:pt>
                <c:pt idx="10">
                  <c:v>25942</c:v>
                </c:pt>
                <c:pt idx="11">
                  <c:v>26945</c:v>
                </c:pt>
                <c:pt idx="12">
                  <c:v>26493</c:v>
                </c:pt>
                <c:pt idx="13">
                  <c:v>27705</c:v>
                </c:pt>
                <c:pt idx="14">
                  <c:v>30109</c:v>
                </c:pt>
                <c:pt idx="15">
                  <c:v>25923</c:v>
                </c:pt>
                <c:pt idx="16">
                  <c:v>24739</c:v>
                </c:pt>
                <c:pt idx="17">
                  <c:v>28089</c:v>
                </c:pt>
                <c:pt idx="18">
                  <c:v>25964</c:v>
                </c:pt>
                <c:pt idx="19">
                  <c:v>24941</c:v>
                </c:pt>
                <c:pt idx="20">
                  <c:v>27170</c:v>
                </c:pt>
                <c:pt idx="21">
                  <c:v>26535</c:v>
                </c:pt>
                <c:pt idx="22">
                  <c:v>24322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5D-42F2-B95F-88425C001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3432960"/>
        <c:axId val="663427920"/>
      </c:barChart>
      <c:catAx>
        <c:axId val="66343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63427920"/>
        <c:crosses val="autoZero"/>
        <c:auto val="1"/>
        <c:lblAlgn val="ctr"/>
        <c:lblOffset val="100"/>
        <c:noMultiLvlLbl val="0"/>
      </c:catAx>
      <c:valAx>
        <c:axId val="663427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6343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76244744074196E-2"/>
          <c:y val="1.9363580709183717E-2"/>
          <c:w val="0.92290999729842027"/>
          <c:h val="0.86088540994759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'Sheet 2'!$A$3</c:f>
              <c:strCache>
                <c:ptCount val="1"/>
                <c:pt idx="0">
                  <c:v>SALDO_ANNUALIZZATO (copy)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66675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2'!$B$2:$X$2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2'!$B$3:$X$3</c:f>
              <c:numCache>
                <c:formatCode>#,##0_);\(#,##0\)</c:formatCode>
                <c:ptCount val="23"/>
                <c:pt idx="0">
                  <c:v>43264</c:v>
                </c:pt>
                <c:pt idx="1">
                  <c:v>40036</c:v>
                </c:pt>
                <c:pt idx="2">
                  <c:v>33203</c:v>
                </c:pt>
                <c:pt idx="3">
                  <c:v>39128</c:v>
                </c:pt>
                <c:pt idx="4">
                  <c:v>34944</c:v>
                </c:pt>
                <c:pt idx="5">
                  <c:v>30703</c:v>
                </c:pt>
                <c:pt idx="6">
                  <c:v>32723</c:v>
                </c:pt>
                <c:pt idx="7">
                  <c:v>29521</c:v>
                </c:pt>
                <c:pt idx="8">
                  <c:v>30767</c:v>
                </c:pt>
                <c:pt idx="9">
                  <c:v>28936</c:v>
                </c:pt>
                <c:pt idx="10">
                  <c:v>25942</c:v>
                </c:pt>
                <c:pt idx="11">
                  <c:v>26945</c:v>
                </c:pt>
                <c:pt idx="12">
                  <c:v>26493</c:v>
                </c:pt>
                <c:pt idx="13">
                  <c:v>27705</c:v>
                </c:pt>
                <c:pt idx="14">
                  <c:v>30109</c:v>
                </c:pt>
                <c:pt idx="15">
                  <c:v>25923</c:v>
                </c:pt>
                <c:pt idx="16">
                  <c:v>24739</c:v>
                </c:pt>
                <c:pt idx="17">
                  <c:v>28089</c:v>
                </c:pt>
                <c:pt idx="18">
                  <c:v>25964</c:v>
                </c:pt>
                <c:pt idx="19">
                  <c:v>24941</c:v>
                </c:pt>
                <c:pt idx="20">
                  <c:v>27170</c:v>
                </c:pt>
                <c:pt idx="21">
                  <c:v>26535</c:v>
                </c:pt>
                <c:pt idx="22">
                  <c:v>24322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5D-42F2-B95F-88425C001A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3432960"/>
        <c:axId val="663427920"/>
      </c:barChart>
      <c:catAx>
        <c:axId val="66343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63427920"/>
        <c:crosses val="autoZero"/>
        <c:auto val="1"/>
        <c:lblAlgn val="ctr"/>
        <c:lblOffset val="100"/>
        <c:noMultiLvlLbl val="0"/>
      </c:catAx>
      <c:valAx>
        <c:axId val="663427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6343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1931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Foglio1!$B$2</c:f>
              <c:numCache>
                <c:formatCode>General</c:formatCode>
                <c:ptCount val="1"/>
                <c:pt idx="0">
                  <c:v>572479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8B-45DD-95A2-45DB1DF71C5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1951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Foglio1!$C$2</c:f>
              <c:numCache>
                <c:formatCode>General</c:formatCode>
                <c:ptCount val="1"/>
                <c:pt idx="0">
                  <c:v>708001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8B-45DD-95A2-45DB1DF71C5D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1961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Foglio1!$D$2</c:f>
              <c:numCache>
                <c:formatCode>General</c:formatCode>
                <c:ptCount val="1"/>
                <c:pt idx="0">
                  <c:v>870600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8B-45DD-95A2-45DB1DF71C5D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1971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Foglio1!$E$2</c:f>
              <c:numCache>
                <c:formatCode>General</c:formatCode>
                <c:ptCount val="1"/>
                <c:pt idx="0">
                  <c:v>1270000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8B-45DD-95A2-45DB1DF71C5D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1981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Foglio1!$F$2</c:f>
              <c:numCache>
                <c:formatCode>General</c:formatCode>
                <c:ptCount val="1"/>
                <c:pt idx="0">
                  <c:v>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8B-45DD-95A2-45DB1DF71C5D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1991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Foglio1!$G$2</c:f>
              <c:numCache>
                <c:formatCode>General</c:formatCode>
                <c:ptCount val="1"/>
                <c:pt idx="0">
                  <c:v>810000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8B-45DD-95A2-45DB1DF71C5D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2001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5DB-4D1A-802C-35D4774B9EA1}"/>
              </c:ext>
            </c:extLst>
          </c:dPt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Foglio1!$H$2</c:f>
              <c:numCache>
                <c:formatCode>General</c:formatCode>
                <c:ptCount val="1"/>
                <c:pt idx="0">
                  <c:v>610000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8B-45DD-95A2-45DB1DF71C5D}"/>
            </c:ext>
          </c:extLst>
        </c:ser>
        <c:ser>
          <c:idx val="7"/>
          <c:order val="7"/>
          <c:tx>
            <c:strRef>
              <c:f>Foglio1!$I$1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Foglio1!$I$2</c:f>
              <c:numCache>
                <c:formatCode>General</c:formatCode>
                <c:ptCount val="1"/>
                <c:pt idx="0">
                  <c:v>504000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78B-45DD-95A2-45DB1DF71C5D}"/>
            </c:ext>
          </c:extLst>
        </c:ser>
        <c:ser>
          <c:idx val="8"/>
          <c:order val="8"/>
          <c:tx>
            <c:strRef>
              <c:f>Foglio1!$J$1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nell'industria in provincia di Milano</c:v>
                </c:pt>
              </c:strCache>
            </c:strRef>
          </c:cat>
          <c:val>
            <c:numRef>
              <c:f>Foglio1!$J$2</c:f>
              <c:numCache>
                <c:formatCode>General</c:formatCode>
                <c:ptCount val="1"/>
                <c:pt idx="0">
                  <c:v>365000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78B-45DD-95A2-45DB1DF71C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589624"/>
        <c:axId val="596590704"/>
      </c:barChart>
      <c:catAx>
        <c:axId val="5965896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96590704"/>
        <c:crosses val="autoZero"/>
        <c:auto val="1"/>
        <c:lblAlgn val="ctr"/>
        <c:lblOffset val="100"/>
        <c:noMultiLvlLbl val="0"/>
      </c:catAx>
      <c:valAx>
        <c:axId val="596590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96589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7400839329247479E-2"/>
          <c:y val="0.9092257217847769"/>
          <c:w val="0.83802926246939746"/>
          <c:h val="6.69647544056992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1931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Foglio1!$B$2</c:f>
              <c:numCache>
                <c:formatCode>General</c:formatCode>
                <c:ptCount val="1"/>
                <c:pt idx="0">
                  <c:v>307848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75-43BF-B49E-2BEB47E8216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1951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Foglio1!$C$2</c:f>
              <c:numCache>
                <c:formatCode>General</c:formatCode>
                <c:ptCount val="1"/>
                <c:pt idx="0">
                  <c:v>392838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75-43BF-B49E-2BEB47E8216D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1961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Foglio1!$D$2</c:f>
              <c:numCache>
                <c:formatCode>General</c:formatCode>
                <c:ptCount val="1"/>
                <c:pt idx="0">
                  <c:v>482701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75-43BF-B49E-2BEB47E8216D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1971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Foglio1!$E$2</c:f>
              <c:numCache>
                <c:formatCode>General</c:formatCode>
                <c:ptCount val="1"/>
                <c:pt idx="0">
                  <c:v>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75-43BF-B49E-2BEB47E8216D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1981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Foglio1!$F$2</c:f>
              <c:numCache>
                <c:formatCode>General</c:formatCode>
                <c:ptCount val="1"/>
                <c:pt idx="0">
                  <c:v>638000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75-43BF-B49E-2BEB47E8216D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1991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Foglio1!$G$2</c:f>
              <c:numCache>
                <c:formatCode>General</c:formatCode>
                <c:ptCount val="1"/>
                <c:pt idx="0">
                  <c:v>750000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75-43BF-B49E-2BEB47E8216D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2001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Foglio1!$H$2</c:f>
              <c:numCache>
                <c:formatCode>General</c:formatCode>
                <c:ptCount val="1"/>
                <c:pt idx="0">
                  <c:v>1086000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75-43BF-B49E-2BEB47E8216D}"/>
            </c:ext>
          </c:extLst>
        </c:ser>
        <c:ser>
          <c:idx val="7"/>
          <c:order val="7"/>
          <c:tx>
            <c:strRef>
              <c:f>Foglio1!$I$1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Foglio1!$I$2</c:f>
              <c:numCache>
                <c:formatCode>General</c:formatCode>
                <c:ptCount val="1"/>
                <c:pt idx="0">
                  <c:v>1350000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475-43BF-B49E-2BEB47E8216D}"/>
            </c:ext>
          </c:extLst>
        </c:ser>
        <c:ser>
          <c:idx val="8"/>
          <c:order val="8"/>
          <c:tx>
            <c:strRef>
              <c:f>Foglio1!$J$1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Foglio1!$A$2</c:f>
              <c:strCache>
                <c:ptCount val="1"/>
                <c:pt idx="0">
                  <c:v>Volume degli adetti nl terziario in provincia di Milano</c:v>
                </c:pt>
              </c:strCache>
            </c:strRef>
          </c:cat>
          <c:val>
            <c:numRef>
              <c:f>Foglio1!$J$2</c:f>
              <c:numCache>
                <c:formatCode>General</c:formatCode>
                <c:ptCount val="1"/>
                <c:pt idx="0">
                  <c:v>1496000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475-43BF-B49E-2BEB47E82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96589624"/>
        <c:axId val="596590704"/>
      </c:barChart>
      <c:catAx>
        <c:axId val="5965896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96590704"/>
        <c:crosses val="autoZero"/>
        <c:auto val="1"/>
        <c:lblAlgn val="ctr"/>
        <c:lblOffset val="100"/>
        <c:noMultiLvlLbl val="0"/>
      </c:catAx>
      <c:valAx>
        <c:axId val="596590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96589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782859808054671E-2"/>
          <c:y val="0.94259851650951054"/>
          <c:w val="0.90136105468147043"/>
          <c:h val="4.438721048793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569008270810725E-2"/>
          <c:y val="1.936581272113249E-2"/>
          <c:w val="0.61363236887580064"/>
          <c:h val="0.766004731508395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Manifattura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Foglio1!$B$2:$B$15</c:f>
              <c:numCache>
                <c:formatCode>General</c:formatCode>
                <c:ptCount val="14"/>
                <c:pt idx="0">
                  <c:v>28983</c:v>
                </c:pt>
                <c:pt idx="1">
                  <c:v>25923</c:v>
                </c:pt>
                <c:pt idx="2">
                  <c:v>28068</c:v>
                </c:pt>
                <c:pt idx="3">
                  <c:v>5578</c:v>
                </c:pt>
                <c:pt idx="4">
                  <c:v>4236</c:v>
                </c:pt>
                <c:pt idx="5">
                  <c:v>2347</c:v>
                </c:pt>
                <c:pt idx="6">
                  <c:v>3172</c:v>
                </c:pt>
                <c:pt idx="7">
                  <c:v>1496</c:v>
                </c:pt>
                <c:pt idx="8">
                  <c:v>944</c:v>
                </c:pt>
                <c:pt idx="9">
                  <c:v>951</c:v>
                </c:pt>
                <c:pt idx="10">
                  <c:v>957</c:v>
                </c:pt>
                <c:pt idx="11">
                  <c:v>830</c:v>
                </c:pt>
                <c:pt idx="12">
                  <c:v>711</c:v>
                </c:pt>
                <c:pt idx="13">
                  <c:v>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CE-45D0-85B8-2B51F328661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Costruzioni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Foglio1!$C$2:$C$15</c:f>
              <c:numCache>
                <c:formatCode>General</c:formatCode>
                <c:ptCount val="14"/>
                <c:pt idx="0">
                  <c:v>1201</c:v>
                </c:pt>
                <c:pt idx="1">
                  <c:v>1343</c:v>
                </c:pt>
                <c:pt idx="2">
                  <c:v>1680</c:v>
                </c:pt>
                <c:pt idx="3">
                  <c:v>65</c:v>
                </c:pt>
                <c:pt idx="4">
                  <c:v>157</c:v>
                </c:pt>
                <c:pt idx="5">
                  <c:v>100</c:v>
                </c:pt>
                <c:pt idx="6">
                  <c:v>26</c:v>
                </c:pt>
                <c:pt idx="7">
                  <c:v>49</c:v>
                </c:pt>
                <c:pt idx="8">
                  <c:v>8</c:v>
                </c:pt>
                <c:pt idx="9">
                  <c:v>14</c:v>
                </c:pt>
                <c:pt idx="10">
                  <c:v>48</c:v>
                </c:pt>
                <c:pt idx="11">
                  <c:v>17</c:v>
                </c:pt>
                <c:pt idx="12">
                  <c:v>7</c:v>
                </c:pt>
                <c:pt idx="1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CE-45D0-85B8-2B51F328661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Commercio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Foglio1!$D$2:$D$15</c:f>
              <c:numCache>
                <c:formatCode>General</c:formatCode>
                <c:ptCount val="14"/>
                <c:pt idx="0">
                  <c:v>19206</c:v>
                </c:pt>
                <c:pt idx="1">
                  <c:v>18682</c:v>
                </c:pt>
                <c:pt idx="2">
                  <c:v>20730</c:v>
                </c:pt>
                <c:pt idx="3">
                  <c:v>2505</c:v>
                </c:pt>
                <c:pt idx="4">
                  <c:v>999</c:v>
                </c:pt>
                <c:pt idx="5">
                  <c:v>748</c:v>
                </c:pt>
                <c:pt idx="6">
                  <c:v>740</c:v>
                </c:pt>
                <c:pt idx="7">
                  <c:v>549</c:v>
                </c:pt>
                <c:pt idx="8">
                  <c:v>197</c:v>
                </c:pt>
                <c:pt idx="9">
                  <c:v>249</c:v>
                </c:pt>
                <c:pt idx="10">
                  <c:v>240</c:v>
                </c:pt>
                <c:pt idx="11">
                  <c:v>225</c:v>
                </c:pt>
                <c:pt idx="12">
                  <c:v>148</c:v>
                </c:pt>
                <c:pt idx="13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CE-45D0-85B8-2B51F3286613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Trasporti Logistica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Foglio1!$E$2:$E$15</c:f>
              <c:numCache>
                <c:formatCode>General</c:formatCode>
                <c:ptCount val="14"/>
                <c:pt idx="0">
                  <c:v>3963</c:v>
                </c:pt>
                <c:pt idx="1">
                  <c:v>3925</c:v>
                </c:pt>
                <c:pt idx="2">
                  <c:v>4191</c:v>
                </c:pt>
                <c:pt idx="3">
                  <c:v>211</c:v>
                </c:pt>
                <c:pt idx="4">
                  <c:v>382</c:v>
                </c:pt>
                <c:pt idx="5">
                  <c:v>256</c:v>
                </c:pt>
                <c:pt idx="6">
                  <c:v>533</c:v>
                </c:pt>
                <c:pt idx="7">
                  <c:v>151</c:v>
                </c:pt>
                <c:pt idx="8">
                  <c:v>96</c:v>
                </c:pt>
                <c:pt idx="9">
                  <c:v>202</c:v>
                </c:pt>
                <c:pt idx="10">
                  <c:v>79</c:v>
                </c:pt>
                <c:pt idx="11">
                  <c:v>92</c:v>
                </c:pt>
                <c:pt idx="12">
                  <c:v>126</c:v>
                </c:pt>
                <c:pt idx="1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CE-45D0-85B8-2B51F3286613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Informazione Comunicazione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Foglio1!$F$2:$F$15</c:f>
              <c:numCache>
                <c:formatCode>General</c:formatCode>
                <c:ptCount val="14"/>
                <c:pt idx="0">
                  <c:v>16349</c:v>
                </c:pt>
                <c:pt idx="1">
                  <c:v>18440</c:v>
                </c:pt>
                <c:pt idx="2">
                  <c:v>20675</c:v>
                </c:pt>
                <c:pt idx="3">
                  <c:v>629</c:v>
                </c:pt>
                <c:pt idx="4">
                  <c:v>199</c:v>
                </c:pt>
                <c:pt idx="5">
                  <c:v>245</c:v>
                </c:pt>
                <c:pt idx="6">
                  <c:v>192</c:v>
                </c:pt>
                <c:pt idx="7">
                  <c:v>75</c:v>
                </c:pt>
                <c:pt idx="8">
                  <c:v>26</c:v>
                </c:pt>
                <c:pt idx="9">
                  <c:v>91</c:v>
                </c:pt>
                <c:pt idx="10">
                  <c:v>33</c:v>
                </c:pt>
                <c:pt idx="11">
                  <c:v>36</c:v>
                </c:pt>
                <c:pt idx="12">
                  <c:v>129</c:v>
                </c:pt>
                <c:pt idx="1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CE-45D0-85B8-2B51F3286613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Finanza assicurazione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Foglio1!$G$2:$G$15</c:f>
              <c:numCache>
                <c:formatCode>General</c:formatCode>
                <c:ptCount val="14"/>
                <c:pt idx="0">
                  <c:v>43460</c:v>
                </c:pt>
                <c:pt idx="1">
                  <c:v>43717</c:v>
                </c:pt>
                <c:pt idx="2">
                  <c:v>40511</c:v>
                </c:pt>
                <c:pt idx="3">
                  <c:v>1628</c:v>
                </c:pt>
                <c:pt idx="4">
                  <c:v>2810</c:v>
                </c:pt>
                <c:pt idx="5">
                  <c:v>3135</c:v>
                </c:pt>
                <c:pt idx="6">
                  <c:v>1211</c:v>
                </c:pt>
                <c:pt idx="7">
                  <c:v>889</c:v>
                </c:pt>
                <c:pt idx="8">
                  <c:v>996</c:v>
                </c:pt>
                <c:pt idx="9">
                  <c:v>700</c:v>
                </c:pt>
                <c:pt idx="10">
                  <c:v>574</c:v>
                </c:pt>
                <c:pt idx="11">
                  <c:v>614</c:v>
                </c:pt>
                <c:pt idx="12">
                  <c:v>606</c:v>
                </c:pt>
                <c:pt idx="13">
                  <c:v>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CE-45D0-85B8-2B51F3286613}"/>
            </c:ext>
          </c:extLst>
        </c:ser>
        <c:ser>
          <c:idx val="6"/>
          <c:order val="6"/>
          <c:tx>
            <c:strRef>
              <c:f>Foglio1!$H$1</c:f>
              <c:strCache>
                <c:ptCount val="1"/>
                <c:pt idx="0">
                  <c:v>Attività tecniche scientifiche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Foglio1!$H$2:$H$15</c:f>
              <c:numCache>
                <c:formatCode>General</c:formatCode>
                <c:ptCount val="14"/>
                <c:pt idx="0">
                  <c:v>8854</c:v>
                </c:pt>
                <c:pt idx="1">
                  <c:v>12231</c:v>
                </c:pt>
                <c:pt idx="2">
                  <c:v>15254</c:v>
                </c:pt>
                <c:pt idx="3">
                  <c:v>296</c:v>
                </c:pt>
                <c:pt idx="4">
                  <c:v>273</c:v>
                </c:pt>
                <c:pt idx="5">
                  <c:v>231</c:v>
                </c:pt>
                <c:pt idx="6">
                  <c:v>176</c:v>
                </c:pt>
                <c:pt idx="7">
                  <c:v>131</c:v>
                </c:pt>
                <c:pt idx="8">
                  <c:v>37</c:v>
                </c:pt>
                <c:pt idx="9">
                  <c:v>83</c:v>
                </c:pt>
                <c:pt idx="10">
                  <c:v>52</c:v>
                </c:pt>
                <c:pt idx="11">
                  <c:v>38</c:v>
                </c:pt>
                <c:pt idx="12">
                  <c:v>44</c:v>
                </c:pt>
                <c:pt idx="1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CE-45D0-85B8-2B51F3286613}"/>
            </c:ext>
          </c:extLst>
        </c:ser>
        <c:ser>
          <c:idx val="7"/>
          <c:order val="7"/>
          <c:tx>
            <c:strRef>
              <c:f>Foglio1!$I$1</c:f>
              <c:strCache>
                <c:ptCount val="1"/>
                <c:pt idx="0">
                  <c:v>Servizi alle imprese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Foglio1!$I$2:$I$15</c:f>
              <c:numCache>
                <c:formatCode>General</c:formatCode>
                <c:ptCount val="14"/>
                <c:pt idx="0">
                  <c:v>5697</c:v>
                </c:pt>
                <c:pt idx="1">
                  <c:v>6166</c:v>
                </c:pt>
                <c:pt idx="2">
                  <c:v>7124</c:v>
                </c:pt>
                <c:pt idx="3">
                  <c:v>242</c:v>
                </c:pt>
                <c:pt idx="4">
                  <c:v>179</c:v>
                </c:pt>
                <c:pt idx="5">
                  <c:v>139</c:v>
                </c:pt>
                <c:pt idx="6">
                  <c:v>149</c:v>
                </c:pt>
                <c:pt idx="7">
                  <c:v>90</c:v>
                </c:pt>
                <c:pt idx="8">
                  <c:v>39</c:v>
                </c:pt>
                <c:pt idx="9">
                  <c:v>49</c:v>
                </c:pt>
                <c:pt idx="10">
                  <c:v>30</c:v>
                </c:pt>
                <c:pt idx="11">
                  <c:v>39</c:v>
                </c:pt>
                <c:pt idx="12">
                  <c:v>22</c:v>
                </c:pt>
                <c:pt idx="1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1CE-45D0-85B8-2B51F3286613}"/>
            </c:ext>
          </c:extLst>
        </c:ser>
        <c:ser>
          <c:idx val="8"/>
          <c:order val="8"/>
          <c:tx>
            <c:strRef>
              <c:f>Foglio1!$J$1</c:f>
              <c:strCache>
                <c:ptCount val="1"/>
                <c:pt idx="0">
                  <c:v>Altro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Milano 2020</c:v>
                </c:pt>
                <c:pt idx="1">
                  <c:v>Milano 2022</c:v>
                </c:pt>
                <c:pt idx="2">
                  <c:v>Milano 2024</c:v>
                </c:pt>
                <c:pt idx="3">
                  <c:v>Monza Brianza</c:v>
                </c:pt>
                <c:pt idx="4">
                  <c:v>Bergamo</c:v>
                </c:pt>
                <c:pt idx="5">
                  <c:v>Brescia</c:v>
                </c:pt>
                <c:pt idx="6">
                  <c:v>Varese</c:v>
                </c:pt>
                <c:pt idx="7">
                  <c:v>Como</c:v>
                </c:pt>
                <c:pt idx="8">
                  <c:v>Mantova</c:v>
                </c:pt>
                <c:pt idx="9">
                  <c:v>Pavia</c:v>
                </c:pt>
                <c:pt idx="10">
                  <c:v>Lecco</c:v>
                </c:pt>
                <c:pt idx="11">
                  <c:v>Cremona</c:v>
                </c:pt>
                <c:pt idx="12">
                  <c:v>Lodi</c:v>
                </c:pt>
                <c:pt idx="13">
                  <c:v>Sondrio</c:v>
                </c:pt>
              </c:strCache>
            </c:strRef>
          </c:cat>
          <c:val>
            <c:numRef>
              <c:f>Foglio1!$J$2:$J$15</c:f>
              <c:numCache>
                <c:formatCode>General</c:formatCode>
                <c:ptCount val="14"/>
                <c:pt idx="0">
                  <c:v>10558</c:v>
                </c:pt>
                <c:pt idx="1">
                  <c:v>10689</c:v>
                </c:pt>
                <c:pt idx="2">
                  <c:v>11789</c:v>
                </c:pt>
                <c:pt idx="3">
                  <c:v>169</c:v>
                </c:pt>
                <c:pt idx="4">
                  <c:v>97</c:v>
                </c:pt>
                <c:pt idx="5">
                  <c:v>123</c:v>
                </c:pt>
                <c:pt idx="6">
                  <c:v>119</c:v>
                </c:pt>
                <c:pt idx="7">
                  <c:v>51</c:v>
                </c:pt>
                <c:pt idx="8">
                  <c:v>20</c:v>
                </c:pt>
                <c:pt idx="9">
                  <c:v>67</c:v>
                </c:pt>
                <c:pt idx="10">
                  <c:v>32</c:v>
                </c:pt>
                <c:pt idx="11">
                  <c:v>51</c:v>
                </c:pt>
                <c:pt idx="12">
                  <c:v>47</c:v>
                </c:pt>
                <c:pt idx="1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1CE-45D0-85B8-2B51F3286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49696472"/>
        <c:axId val="649689992"/>
      </c:barChart>
      <c:catAx>
        <c:axId val="64969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9689992"/>
        <c:crosses val="autoZero"/>
        <c:auto val="1"/>
        <c:lblAlgn val="ctr"/>
        <c:lblOffset val="100"/>
        <c:noMultiLvlLbl val="0"/>
      </c:catAx>
      <c:valAx>
        <c:axId val="649689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969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19665566440322"/>
          <c:y val="4.1119160260481076E-2"/>
          <c:w val="0.27122773542122686"/>
          <c:h val="0.891302770892681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2FE-497F-81A5-74A2C20EA11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02FE-497F-81A5-74A2C20EA1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259-4C7E-9FA5-E33AE16C57D1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2FE-497F-81A5-74A2C20EA1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259-4C7E-9FA5-E33AE16C57D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259-4C7E-9FA5-E33AE16C57D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259-4C7E-9FA5-E33AE16C57D1}"/>
              </c:ext>
            </c:extLst>
          </c:dPt>
          <c:dPt>
            <c:idx val="7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2FE-497F-81A5-74A2C20EA11F}"/>
              </c:ext>
            </c:extLst>
          </c:dPt>
          <c:dPt>
            <c:idx val="8"/>
            <c:bubble3D val="0"/>
            <c:spPr>
              <a:solidFill>
                <a:schemeClr val="accent4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2FE-497F-81A5-74A2C20EA11F}"/>
              </c:ext>
            </c:extLst>
          </c:dPt>
          <c:dPt>
            <c:idx val="9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2FE-497F-81A5-74A2C20EA11F}"/>
              </c:ext>
            </c:extLst>
          </c:dPt>
          <c:dPt>
            <c:idx val="1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02FE-497F-81A5-74A2C20EA11F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E259-4C7E-9FA5-E33AE16C57D1}"/>
              </c:ext>
            </c:extLst>
          </c:dPt>
          <c:dLbls>
            <c:dLbl>
              <c:idx val="0"/>
              <c:layout>
                <c:manualLayout>
                  <c:x val="-9.0530447421640972E-2"/>
                  <c:y val="-0.183356303303203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85561007144508"/>
                      <c:h val="8.37395056342635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2FE-497F-81A5-74A2C20EA1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Foglio1!$A$2:$A$13</c:f>
              <c:strCache>
                <c:ptCount val="12"/>
                <c:pt idx="0">
                  <c:v>Milano</c:v>
                </c:pt>
                <c:pt idx="1">
                  <c:v>Pavia</c:v>
                </c:pt>
                <c:pt idx="2">
                  <c:v>Lodi</c:v>
                </c:pt>
                <c:pt idx="3">
                  <c:v>Cremona</c:v>
                </c:pt>
                <c:pt idx="4">
                  <c:v>Mantova</c:v>
                </c:pt>
                <c:pt idx="5">
                  <c:v>Brescia</c:v>
                </c:pt>
                <c:pt idx="6">
                  <c:v>Bergamo</c:v>
                </c:pt>
                <c:pt idx="7">
                  <c:v>Monza e della Brianza</c:v>
                </c:pt>
                <c:pt idx="8">
                  <c:v>Lecco</c:v>
                </c:pt>
                <c:pt idx="9">
                  <c:v>Como</c:v>
                </c:pt>
                <c:pt idx="10">
                  <c:v>Varese</c:v>
                </c:pt>
                <c:pt idx="11">
                  <c:v>Sondrio</c:v>
                </c:pt>
              </c:strCache>
            </c:strRef>
          </c:cat>
          <c:val>
            <c:numRef>
              <c:f>Foglio1!$B$2:$B$13</c:f>
              <c:numCache>
                <c:formatCode>General</c:formatCode>
                <c:ptCount val="12"/>
                <c:pt idx="0">
                  <c:v>17330</c:v>
                </c:pt>
                <c:pt idx="1">
                  <c:v>404</c:v>
                </c:pt>
                <c:pt idx="2">
                  <c:v>134</c:v>
                </c:pt>
                <c:pt idx="3">
                  <c:v>174</c:v>
                </c:pt>
                <c:pt idx="4">
                  <c:v>191</c:v>
                </c:pt>
                <c:pt idx="5">
                  <c:v>1079</c:v>
                </c:pt>
                <c:pt idx="6">
                  <c:v>1144</c:v>
                </c:pt>
                <c:pt idx="7">
                  <c:v>1163</c:v>
                </c:pt>
                <c:pt idx="8">
                  <c:v>332</c:v>
                </c:pt>
                <c:pt idx="9">
                  <c:v>439</c:v>
                </c:pt>
                <c:pt idx="10">
                  <c:v>1143</c:v>
                </c:pt>
                <c:pt idx="1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FE-497F-81A5-74A2C20EA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71893351931009"/>
          <c:y val="9.5280789247400258E-2"/>
          <c:w val="0.27648550215709505"/>
          <c:h val="0.692931119413755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Addetti</a:t>
            </a:r>
            <a:r>
              <a:rPr lang="it-IT" baseline="0" dirty="0"/>
              <a:t> nei servizi privati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Istruzione Privata</c:v>
                </c:pt>
                <c:pt idx="1">
                  <c:v>Sanità privata</c:v>
                </c:pt>
                <c:pt idx="2">
                  <c:v>Docenti / ricercatori atenei privati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56635</c:v>
                </c:pt>
                <c:pt idx="1">
                  <c:v>37878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0C-4DBA-8074-C0B087375CE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Istruzione Privata</c:v>
                </c:pt>
                <c:pt idx="1">
                  <c:v>Sanità privata</c:v>
                </c:pt>
                <c:pt idx="2">
                  <c:v>Docenti / ricercatori atenei privati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51101</c:v>
                </c:pt>
                <c:pt idx="1">
                  <c:v>34472</c:v>
                </c:pt>
                <c:pt idx="2">
                  <c:v>2612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0C-4DBA-8074-C0B087375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471272"/>
        <c:axId val="596465512"/>
      </c:barChart>
      <c:catAx>
        <c:axId val="596471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96465512"/>
        <c:crosses val="autoZero"/>
        <c:auto val="1"/>
        <c:lblAlgn val="ctr"/>
        <c:lblOffset val="100"/>
        <c:noMultiLvlLbl val="0"/>
      </c:catAx>
      <c:valAx>
        <c:axId val="596465512"/>
        <c:scaling>
          <c:orientation val="minMax"/>
          <c:max val="9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96471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Addetti</a:t>
            </a:r>
            <a:r>
              <a:rPr lang="it-IT" baseline="0" dirty="0"/>
              <a:t> nei servizi pubblici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3703786164036497"/>
          <c:y val="0.16556667936822245"/>
          <c:w val="0.85561144994161897"/>
          <c:h val="0.607700779571555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Istruzione pubblica</c:v>
                </c:pt>
                <c:pt idx="1">
                  <c:v>Sanità pubblica</c:v>
                </c:pt>
                <c:pt idx="2">
                  <c:v>Docenti / ricercatori atenei pubblici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83222</c:v>
                </c:pt>
                <c:pt idx="1">
                  <c:v>47567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87-4B95-A1AD-F441F2F84028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Istruzione pubblica</c:v>
                </c:pt>
                <c:pt idx="1">
                  <c:v>Sanità pubblica</c:v>
                </c:pt>
                <c:pt idx="2">
                  <c:v>Docenti / ricercatori atenei pubblici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67896</c:v>
                </c:pt>
                <c:pt idx="1">
                  <c:v>34472</c:v>
                </c:pt>
                <c:pt idx="2">
                  <c:v>7564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87-4B95-A1AD-F441F2F84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4151456"/>
        <c:axId val="604151816"/>
      </c:barChart>
      <c:catAx>
        <c:axId val="60415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04151816"/>
        <c:crosses val="autoZero"/>
        <c:auto val="1"/>
        <c:lblAlgn val="ctr"/>
        <c:lblOffset val="100"/>
        <c:noMultiLvlLbl val="0"/>
      </c:catAx>
      <c:valAx>
        <c:axId val="604151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0415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383858267716537E-2"/>
          <c:y val="1.9892334556215491E-2"/>
          <c:w val="0.91598113517060364"/>
          <c:h val="0.8640688035173773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'Sheet 1'!$A$4</c:f>
              <c:strCache>
                <c:ptCount val="1"/>
                <c:pt idx="0">
                  <c:v>C - Attività manifatturiere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508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1'!$B$4:$X$4</c:f>
              <c:numCache>
                <c:formatCode>#,##0_);\(#,##0\)</c:formatCode>
                <c:ptCount val="23"/>
                <c:pt idx="0">
                  <c:v>3529</c:v>
                </c:pt>
                <c:pt idx="1">
                  <c:v>2977</c:v>
                </c:pt>
                <c:pt idx="2">
                  <c:v>2098</c:v>
                </c:pt>
                <c:pt idx="3">
                  <c:v>2889</c:v>
                </c:pt>
                <c:pt idx="4">
                  <c:v>2604</c:v>
                </c:pt>
                <c:pt idx="5">
                  <c:v>2109</c:v>
                </c:pt>
                <c:pt idx="6">
                  <c:v>2462</c:v>
                </c:pt>
                <c:pt idx="7">
                  <c:v>1716</c:v>
                </c:pt>
                <c:pt idx="8">
                  <c:v>2001</c:v>
                </c:pt>
                <c:pt idx="9">
                  <c:v>1771</c:v>
                </c:pt>
                <c:pt idx="10">
                  <c:v>1665</c:v>
                </c:pt>
                <c:pt idx="11">
                  <c:v>1997</c:v>
                </c:pt>
                <c:pt idx="12">
                  <c:v>1575</c:v>
                </c:pt>
                <c:pt idx="13">
                  <c:v>1652</c:v>
                </c:pt>
                <c:pt idx="14">
                  <c:v>1912</c:v>
                </c:pt>
                <c:pt idx="15">
                  <c:v>1463</c:v>
                </c:pt>
                <c:pt idx="16">
                  <c:v>1189</c:v>
                </c:pt>
                <c:pt idx="17">
                  <c:v>1610</c:v>
                </c:pt>
                <c:pt idx="18">
                  <c:v>1482</c:v>
                </c:pt>
                <c:pt idx="19">
                  <c:v>1473</c:v>
                </c:pt>
                <c:pt idx="20">
                  <c:v>1713</c:v>
                </c:pt>
                <c:pt idx="21">
                  <c:v>1604</c:v>
                </c:pt>
                <c:pt idx="22">
                  <c:v>1566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8-4617-B2E2-B8911F3BE5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F4C8-4617-B2E2-B8911F3BE559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F4C8-4617-B2E2-B8911F3BE559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F4C8-4617-B2E2-B8911F3BE559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F4C8-4617-B2E2-B8911F3BE559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F4C8-4617-B2E2-B8911F3BE55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F4C8-4617-B2E2-B8911F3BE55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F4C8-4617-B2E2-B8911F3BE559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F4C8-4617-B2E2-B8911F3BE559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F4C8-4617-B2E2-B8911F3BE559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F4C8-4617-B2E2-B8911F3BE559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F4C8-4617-B2E2-B8911F3BE559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F4C8-4617-B2E2-B8911F3BE559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F4C8-4617-B2E2-B8911F3BE559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F4C8-4617-B2E2-B8911F3BE559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299683693384494E-2"/>
          <c:y val="4.5491206206251585E-2"/>
          <c:w val="0.9215841409246921"/>
          <c:h val="0.79321351633890291"/>
        </c:manualLayout>
      </c:layout>
      <c:barChart>
        <c:barDir val="col"/>
        <c:grouping val="clustered"/>
        <c:varyColors val="0"/>
        <c:ser>
          <c:idx val="4"/>
          <c:order val="4"/>
          <c:tx>
            <c:strRef>
              <c:f>'Sheet 1'!$A$7</c:f>
              <c:strCache>
                <c:ptCount val="1"/>
                <c:pt idx="0">
                  <c:v>F - Costruzioni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1'!$B$7:$X$7</c:f>
              <c:numCache>
                <c:formatCode>#,##0_);\(#,##0\)</c:formatCode>
                <c:ptCount val="23"/>
                <c:pt idx="0">
                  <c:v>7956</c:v>
                </c:pt>
                <c:pt idx="1">
                  <c:v>6865</c:v>
                </c:pt>
                <c:pt idx="2">
                  <c:v>5363</c:v>
                </c:pt>
                <c:pt idx="3">
                  <c:v>5847</c:v>
                </c:pt>
                <c:pt idx="4">
                  <c:v>4371</c:v>
                </c:pt>
                <c:pt idx="5">
                  <c:v>3562</c:v>
                </c:pt>
                <c:pt idx="6">
                  <c:v>3670</c:v>
                </c:pt>
                <c:pt idx="7">
                  <c:v>2786</c:v>
                </c:pt>
                <c:pt idx="8">
                  <c:v>2289</c:v>
                </c:pt>
                <c:pt idx="9">
                  <c:v>1452</c:v>
                </c:pt>
                <c:pt idx="10">
                  <c:v>935</c:v>
                </c:pt>
                <c:pt idx="11">
                  <c:v>1231</c:v>
                </c:pt>
                <c:pt idx="12">
                  <c:v>1042</c:v>
                </c:pt>
                <c:pt idx="13">
                  <c:v>1472</c:v>
                </c:pt>
                <c:pt idx="14">
                  <c:v>2072</c:v>
                </c:pt>
                <c:pt idx="15">
                  <c:v>2108</c:v>
                </c:pt>
                <c:pt idx="16">
                  <c:v>2725</c:v>
                </c:pt>
                <c:pt idx="17">
                  <c:v>3558</c:v>
                </c:pt>
                <c:pt idx="18">
                  <c:v>3600</c:v>
                </c:pt>
                <c:pt idx="19">
                  <c:v>3997</c:v>
                </c:pt>
                <c:pt idx="20">
                  <c:v>4411</c:v>
                </c:pt>
                <c:pt idx="21">
                  <c:v>4714</c:v>
                </c:pt>
                <c:pt idx="22">
                  <c:v>4705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23-4B88-9588-A0871EC89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C23-4B88-9588-A0871EC8985C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8C23-4B88-9588-A0871EC8985C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8C23-4B88-9588-A0871EC8985C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C23-4B88-9588-A0871EC8985C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C23-4B88-9588-A0871EC8985C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C23-4B88-9588-A0871EC8985C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C23-4B88-9588-A0871EC8985C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C23-4B88-9588-A0871EC8985C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C23-4B88-9588-A0871EC8985C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C23-4B88-9588-A0871EC8985C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8C23-4B88-9588-A0871EC8985C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8C23-4B88-9588-A0871EC8985C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8C23-4B88-9588-A0871EC8985C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8C23-4B88-9588-A0871EC8985C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500328083989506E-2"/>
          <c:y val="4.3288977881212769E-2"/>
          <c:w val="0.91910613517060347"/>
          <c:h val="0.83274354679544005"/>
        </c:manualLayout>
      </c:layout>
      <c:barChart>
        <c:barDir val="col"/>
        <c:grouping val="clustered"/>
        <c:varyColors val="0"/>
        <c:ser>
          <c:idx val="5"/>
          <c:order val="5"/>
          <c:tx>
            <c:strRef>
              <c:f>'Sheet 1'!$A$8</c:f>
              <c:strCache>
                <c:ptCount val="1"/>
                <c:pt idx="0">
                  <c:v>G - Commercio all'ingrosso e al dettaglio; riparazione di autoveicoli e motocicli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1'!$B$8:$X$8</c:f>
              <c:numCache>
                <c:formatCode>#,##0_);\(#,##0\)</c:formatCode>
                <c:ptCount val="23"/>
                <c:pt idx="0">
                  <c:v>7335</c:v>
                </c:pt>
                <c:pt idx="1">
                  <c:v>7473</c:v>
                </c:pt>
                <c:pt idx="2">
                  <c:v>6697</c:v>
                </c:pt>
                <c:pt idx="3">
                  <c:v>6939</c:v>
                </c:pt>
                <c:pt idx="4">
                  <c:v>6859</c:v>
                </c:pt>
                <c:pt idx="5">
                  <c:v>6392</c:v>
                </c:pt>
                <c:pt idx="6">
                  <c:v>6599</c:v>
                </c:pt>
                <c:pt idx="7">
                  <c:v>6108</c:v>
                </c:pt>
                <c:pt idx="8">
                  <c:v>6233</c:v>
                </c:pt>
                <c:pt idx="9">
                  <c:v>6228</c:v>
                </c:pt>
                <c:pt idx="10">
                  <c:v>5792</c:v>
                </c:pt>
                <c:pt idx="11">
                  <c:v>5868</c:v>
                </c:pt>
                <c:pt idx="12">
                  <c:v>5557</c:v>
                </c:pt>
                <c:pt idx="13">
                  <c:v>5199</c:v>
                </c:pt>
                <c:pt idx="14">
                  <c:v>4900</c:v>
                </c:pt>
                <c:pt idx="15">
                  <c:v>4664</c:v>
                </c:pt>
                <c:pt idx="16">
                  <c:v>4337</c:v>
                </c:pt>
                <c:pt idx="17">
                  <c:v>4282</c:v>
                </c:pt>
                <c:pt idx="18">
                  <c:v>4042</c:v>
                </c:pt>
                <c:pt idx="19">
                  <c:v>3779</c:v>
                </c:pt>
                <c:pt idx="20">
                  <c:v>3782</c:v>
                </c:pt>
                <c:pt idx="21">
                  <c:v>3654</c:v>
                </c:pt>
                <c:pt idx="22">
                  <c:v>3269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7D-4C94-A007-2CE254BD6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357D-4C94-A007-2CE254BD64B5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357D-4C94-A007-2CE254BD64B5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357D-4C94-A007-2CE254BD64B5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357D-4C94-A007-2CE254BD64B5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357D-4C94-A007-2CE254BD64B5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357D-4C94-A007-2CE254BD64B5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357D-4C94-A007-2CE254BD64B5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357D-4C94-A007-2CE254BD64B5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357D-4C94-A007-2CE254BD64B5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357D-4C94-A007-2CE254BD64B5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357D-4C94-A007-2CE254BD64B5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357D-4C94-A007-2CE254BD64B5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357D-4C94-A007-2CE254BD64B5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357D-4C94-A007-2CE254BD64B5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423871961862118E-2"/>
          <c:y val="1.4896597263109294E-2"/>
          <c:w val="0.91226125586632634"/>
          <c:h val="0.89160816834532342"/>
        </c:manualLayout>
      </c:layout>
      <c:barChart>
        <c:barDir val="col"/>
        <c:grouping val="clustered"/>
        <c:varyColors val="0"/>
        <c:ser>
          <c:idx val="6"/>
          <c:order val="6"/>
          <c:tx>
            <c:strRef>
              <c:f>'Sheet 1'!$A$9</c:f>
              <c:strCache>
                <c:ptCount val="1"/>
                <c:pt idx="0">
                  <c:v>H - Trasporto e magazzinaggio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1'!$B$9:$X$9</c:f>
              <c:numCache>
                <c:formatCode>#,##0_);\(#,##0\)</c:formatCode>
                <c:ptCount val="23"/>
                <c:pt idx="0">
                  <c:v>-153</c:v>
                </c:pt>
                <c:pt idx="1">
                  <c:v>-1365</c:v>
                </c:pt>
                <c:pt idx="2">
                  <c:v>-1441</c:v>
                </c:pt>
                <c:pt idx="3">
                  <c:v>-273</c:v>
                </c:pt>
                <c:pt idx="4">
                  <c:v>540</c:v>
                </c:pt>
                <c:pt idx="5">
                  <c:v>-2</c:v>
                </c:pt>
                <c:pt idx="6">
                  <c:v>29</c:v>
                </c:pt>
                <c:pt idx="7">
                  <c:v>-192</c:v>
                </c:pt>
                <c:pt idx="8">
                  <c:v>-261</c:v>
                </c:pt>
                <c:pt idx="9">
                  <c:v>-180</c:v>
                </c:pt>
                <c:pt idx="10">
                  <c:v>-770</c:v>
                </c:pt>
                <c:pt idx="11">
                  <c:v>-322</c:v>
                </c:pt>
                <c:pt idx="12">
                  <c:v>-66</c:v>
                </c:pt>
                <c:pt idx="13">
                  <c:v>948</c:v>
                </c:pt>
                <c:pt idx="14">
                  <c:v>1612</c:v>
                </c:pt>
                <c:pt idx="15">
                  <c:v>657</c:v>
                </c:pt>
                <c:pt idx="16">
                  <c:v>-265</c:v>
                </c:pt>
                <c:pt idx="17">
                  <c:v>-58</c:v>
                </c:pt>
                <c:pt idx="18">
                  <c:v>512</c:v>
                </c:pt>
                <c:pt idx="19">
                  <c:v>589</c:v>
                </c:pt>
                <c:pt idx="20">
                  <c:v>815</c:v>
                </c:pt>
                <c:pt idx="21">
                  <c:v>355</c:v>
                </c:pt>
                <c:pt idx="22">
                  <c:v>-11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B4-4363-9DDD-210DB39EC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27B4-4363-9DDD-210DB39ECA4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27B4-4363-9DDD-210DB39ECA4F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27B4-4363-9DDD-210DB39ECA4F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27B4-4363-9DDD-210DB39ECA4F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27B4-4363-9DDD-210DB39ECA4F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27B4-4363-9DDD-210DB39ECA4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27B4-4363-9DDD-210DB39ECA4F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27B4-4363-9DDD-210DB39ECA4F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27B4-4363-9DDD-210DB39ECA4F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27B4-4363-9DDD-210DB39ECA4F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27B4-4363-9DDD-210DB39ECA4F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27B4-4363-9DDD-210DB39ECA4F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27B4-4363-9DDD-210DB39ECA4F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27B4-4363-9DDD-210DB39ECA4F}"/>
                  </c:ext>
                </c:extLst>
              </c15:ser>
            </c15:filteredBarSeries>
          </c:ext>
        </c:extLst>
      </c:barChart>
      <c:date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0"/>
        <c:lblOffset val="100"/>
        <c:baseTimeUnit val="days"/>
      </c:date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7"/>
          <c:order val="7"/>
          <c:tx>
            <c:strRef>
              <c:f>'Sheet 1'!$A$10</c:f>
              <c:strCache>
                <c:ptCount val="1"/>
                <c:pt idx="0">
                  <c:v>I - Attività dei servizi di alloggio e di ristorazione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1'!$B$10:$X$10</c:f>
              <c:numCache>
                <c:formatCode>#,##0_);\(#,##0\)</c:formatCode>
                <c:ptCount val="23"/>
                <c:pt idx="0">
                  <c:v>5655</c:v>
                </c:pt>
                <c:pt idx="1">
                  <c:v>5188</c:v>
                </c:pt>
                <c:pt idx="2">
                  <c:v>4342</c:v>
                </c:pt>
                <c:pt idx="3">
                  <c:v>4473</c:v>
                </c:pt>
                <c:pt idx="4">
                  <c:v>3843</c:v>
                </c:pt>
                <c:pt idx="5">
                  <c:v>3572</c:v>
                </c:pt>
                <c:pt idx="6">
                  <c:v>3973</c:v>
                </c:pt>
                <c:pt idx="7">
                  <c:v>3812</c:v>
                </c:pt>
                <c:pt idx="8">
                  <c:v>4070</c:v>
                </c:pt>
                <c:pt idx="9">
                  <c:v>4137</c:v>
                </c:pt>
                <c:pt idx="10">
                  <c:v>3649</c:v>
                </c:pt>
                <c:pt idx="11">
                  <c:v>3694</c:v>
                </c:pt>
                <c:pt idx="12">
                  <c:v>3324</c:v>
                </c:pt>
                <c:pt idx="13">
                  <c:v>3498</c:v>
                </c:pt>
                <c:pt idx="14">
                  <c:v>3445</c:v>
                </c:pt>
                <c:pt idx="15">
                  <c:v>3057</c:v>
                </c:pt>
                <c:pt idx="16">
                  <c:v>3246</c:v>
                </c:pt>
                <c:pt idx="17">
                  <c:v>3131</c:v>
                </c:pt>
                <c:pt idx="18">
                  <c:v>2662</c:v>
                </c:pt>
                <c:pt idx="19">
                  <c:v>2424</c:v>
                </c:pt>
                <c:pt idx="20">
                  <c:v>2403</c:v>
                </c:pt>
                <c:pt idx="21">
                  <c:v>2146</c:v>
                </c:pt>
                <c:pt idx="22">
                  <c:v>1691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4-435C-9844-21EDF1FC7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2C4-435C-9844-21EDF1FC7AE1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92C4-435C-9844-21EDF1FC7AE1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2C4-435C-9844-21EDF1FC7AE1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2C4-435C-9844-21EDF1FC7AE1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2C4-435C-9844-21EDF1FC7AE1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92C4-435C-9844-21EDF1FC7AE1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92C4-435C-9844-21EDF1FC7AE1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2C4-435C-9844-21EDF1FC7AE1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92C4-435C-9844-21EDF1FC7AE1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92C4-435C-9844-21EDF1FC7AE1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92C4-435C-9844-21EDF1FC7AE1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92C4-435C-9844-21EDF1FC7AE1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92C4-435C-9844-21EDF1FC7AE1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92C4-435C-9844-21EDF1FC7AE1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9"/>
          <c:order val="9"/>
          <c:tx>
            <c:strRef>
              <c:f>'Sheet 1'!$A$12</c:f>
              <c:strCache>
                <c:ptCount val="1"/>
                <c:pt idx="0">
                  <c:v>K - Attività finanziarie e assicurative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1'!$B$12:$X$12</c:f>
              <c:numCache>
                <c:formatCode>#,##0_);\(#,##0\)</c:formatCode>
                <c:ptCount val="23"/>
                <c:pt idx="0">
                  <c:v>2298</c:v>
                </c:pt>
                <c:pt idx="1">
                  <c:v>2249</c:v>
                </c:pt>
                <c:pt idx="2">
                  <c:v>2147</c:v>
                </c:pt>
                <c:pt idx="3">
                  <c:v>2300</c:v>
                </c:pt>
                <c:pt idx="4">
                  <c:v>2329</c:v>
                </c:pt>
                <c:pt idx="5">
                  <c:v>2253</c:v>
                </c:pt>
                <c:pt idx="6">
                  <c:v>2449</c:v>
                </c:pt>
                <c:pt idx="7">
                  <c:v>2331</c:v>
                </c:pt>
                <c:pt idx="8">
                  <c:v>2400</c:v>
                </c:pt>
                <c:pt idx="9">
                  <c:v>2237</c:v>
                </c:pt>
                <c:pt idx="10">
                  <c:v>2251</c:v>
                </c:pt>
                <c:pt idx="11">
                  <c:v>2112</c:v>
                </c:pt>
                <c:pt idx="12">
                  <c:v>2047</c:v>
                </c:pt>
                <c:pt idx="13">
                  <c:v>2084</c:v>
                </c:pt>
                <c:pt idx="14">
                  <c:v>1947</c:v>
                </c:pt>
                <c:pt idx="15">
                  <c:v>1858</c:v>
                </c:pt>
                <c:pt idx="16">
                  <c:v>1841</c:v>
                </c:pt>
                <c:pt idx="17">
                  <c:v>1867</c:v>
                </c:pt>
                <c:pt idx="18">
                  <c:v>1662</c:v>
                </c:pt>
                <c:pt idx="19">
                  <c:v>1677</c:v>
                </c:pt>
                <c:pt idx="20">
                  <c:v>1673</c:v>
                </c:pt>
                <c:pt idx="21">
                  <c:v>1681</c:v>
                </c:pt>
                <c:pt idx="22">
                  <c:v>1544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D-48C2-881A-049699C73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DBAD-48C2-881A-049699C736CB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DBAD-48C2-881A-049699C736CB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DBAD-48C2-881A-049699C736CB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DBAD-48C2-881A-049699C736CB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DBAD-48C2-881A-049699C736CB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DBAD-48C2-881A-049699C736CB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DBAD-48C2-881A-049699C736CB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DBAD-48C2-881A-049699C736CB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DBAD-48C2-881A-049699C736CB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AD-48C2-881A-049699C736CB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DBAD-48C2-881A-049699C736CB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AD-48C2-881A-049699C736CB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AD-48C2-881A-049699C736CB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AD-48C2-881A-049699C736CB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6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1"/>
          <c:order val="11"/>
          <c:tx>
            <c:strRef>
              <c:f>'Sheet 1'!$A$14</c:f>
              <c:strCache>
                <c:ptCount val="1"/>
                <c:pt idx="0">
                  <c:v>M - Attività professionali, scientifiche e tecniche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1'!$B$14:$X$14</c:f>
              <c:numCache>
                <c:formatCode>#,##0_);\(#,##0\)</c:formatCode>
                <c:ptCount val="23"/>
                <c:pt idx="0">
                  <c:v>6668</c:v>
                </c:pt>
                <c:pt idx="1">
                  <c:v>6643</c:v>
                </c:pt>
                <c:pt idx="2">
                  <c:v>5717</c:v>
                </c:pt>
                <c:pt idx="3">
                  <c:v>6586</c:v>
                </c:pt>
                <c:pt idx="4">
                  <c:v>6357</c:v>
                </c:pt>
                <c:pt idx="5">
                  <c:v>5959</c:v>
                </c:pt>
                <c:pt idx="6">
                  <c:v>6008</c:v>
                </c:pt>
                <c:pt idx="7">
                  <c:v>5558</c:v>
                </c:pt>
                <c:pt idx="8">
                  <c:v>5800</c:v>
                </c:pt>
                <c:pt idx="9">
                  <c:v>5325</c:v>
                </c:pt>
                <c:pt idx="10">
                  <c:v>4849</c:v>
                </c:pt>
                <c:pt idx="11">
                  <c:v>4731</c:v>
                </c:pt>
                <c:pt idx="12">
                  <c:v>4602</c:v>
                </c:pt>
                <c:pt idx="13">
                  <c:v>4283</c:v>
                </c:pt>
                <c:pt idx="14">
                  <c:v>4523</c:v>
                </c:pt>
                <c:pt idx="15">
                  <c:v>3877</c:v>
                </c:pt>
                <c:pt idx="16">
                  <c:v>3561</c:v>
                </c:pt>
                <c:pt idx="17">
                  <c:v>3816</c:v>
                </c:pt>
                <c:pt idx="18">
                  <c:v>3671</c:v>
                </c:pt>
                <c:pt idx="19">
                  <c:v>3774</c:v>
                </c:pt>
                <c:pt idx="20">
                  <c:v>3785</c:v>
                </c:pt>
                <c:pt idx="21">
                  <c:v>3774</c:v>
                </c:pt>
                <c:pt idx="22">
                  <c:v>3532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E2-4FCE-B29F-13D3C29D5A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2CE2-4FCE-B29F-13D3C29D5A61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2CE2-4FCE-B29F-13D3C29D5A61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2CE2-4FCE-B29F-13D3C29D5A61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2CE2-4FCE-B29F-13D3C29D5A61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2CE2-4FCE-B29F-13D3C29D5A61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2CE2-4FCE-B29F-13D3C29D5A61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2CE2-4FCE-B29F-13D3C29D5A61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2CE2-4FCE-B29F-13D3C29D5A61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2CE2-4FCE-B29F-13D3C29D5A61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2CE2-4FCE-B29F-13D3C29D5A61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2CE2-4FCE-B29F-13D3C29D5A61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1'!$A$15</c15:sqref>
                        </c15:formulaRef>
                      </c:ext>
                    </c:extLst>
                    <c:strCache>
                      <c:ptCount val="1"/>
                      <c:pt idx="0">
                        <c:v>N - Noleggio, agenzie di viaggio, servizi di supporto alle imprese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1'!$B$15:$X$15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3045</c:v>
                      </c:pt>
                      <c:pt idx="1">
                        <c:v>3029</c:v>
                      </c:pt>
                      <c:pt idx="2">
                        <c:v>3374</c:v>
                      </c:pt>
                      <c:pt idx="3">
                        <c:v>3907</c:v>
                      </c:pt>
                      <c:pt idx="4">
                        <c:v>3151</c:v>
                      </c:pt>
                      <c:pt idx="5">
                        <c:v>2712</c:v>
                      </c:pt>
                      <c:pt idx="6">
                        <c:v>3206</c:v>
                      </c:pt>
                      <c:pt idx="7">
                        <c:v>3407</c:v>
                      </c:pt>
                      <c:pt idx="8">
                        <c:v>3350</c:v>
                      </c:pt>
                      <c:pt idx="9">
                        <c:v>3135</c:v>
                      </c:pt>
                      <c:pt idx="10">
                        <c:v>3131</c:v>
                      </c:pt>
                      <c:pt idx="11">
                        <c:v>3047</c:v>
                      </c:pt>
                      <c:pt idx="12">
                        <c:v>3932</c:v>
                      </c:pt>
                      <c:pt idx="13">
                        <c:v>3870</c:v>
                      </c:pt>
                      <c:pt idx="14">
                        <c:v>3864</c:v>
                      </c:pt>
                      <c:pt idx="15">
                        <c:v>3627</c:v>
                      </c:pt>
                      <c:pt idx="16">
                        <c:v>3711</c:v>
                      </c:pt>
                      <c:pt idx="17">
                        <c:v>4290</c:v>
                      </c:pt>
                      <c:pt idx="18">
                        <c:v>3844</c:v>
                      </c:pt>
                      <c:pt idx="19">
                        <c:v>3395</c:v>
                      </c:pt>
                      <c:pt idx="20">
                        <c:v>4318</c:v>
                      </c:pt>
                      <c:pt idx="21">
                        <c:v>4654</c:v>
                      </c:pt>
                      <c:pt idx="22">
                        <c:v>4261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2CE2-4FCE-B29F-13D3C29D5A61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2CE2-4FCE-B29F-13D3C29D5A61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2CE2-4FCE-B29F-13D3C29D5A61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2"/>
          <c:order val="12"/>
          <c:tx>
            <c:strRef>
              <c:f>'Sheet 1'!$A$15</c:f>
              <c:strCache>
                <c:ptCount val="1"/>
                <c:pt idx="0">
                  <c:v>N - Noleggio, agenzie di viaggio, servizi di supporto alle imprese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635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'Sheet 1'!$B$2:$X$2</c:f>
              <c:strCache>
                <c:ptCount val="23"/>
                <c:pt idx="0">
                  <c:v>gen-24</c:v>
                </c:pt>
                <c:pt idx="1">
                  <c:v>feb-24</c:v>
                </c:pt>
                <c:pt idx="2">
                  <c:v>mar-24</c:v>
                </c:pt>
                <c:pt idx="3">
                  <c:v>apr-24</c:v>
                </c:pt>
                <c:pt idx="4">
                  <c:v>mag-24</c:v>
                </c:pt>
                <c:pt idx="5">
                  <c:v>giu-24</c:v>
                </c:pt>
                <c:pt idx="6">
                  <c:v>lug-24</c:v>
                </c:pt>
                <c:pt idx="7">
                  <c:v>ago-24</c:v>
                </c:pt>
                <c:pt idx="8">
                  <c:v>set-24</c:v>
                </c:pt>
                <c:pt idx="9">
                  <c:v>ott-24</c:v>
                </c:pt>
                <c:pt idx="10">
                  <c:v>nov-24</c:v>
                </c:pt>
                <c:pt idx="11">
                  <c:v>dic-24</c:v>
                </c:pt>
                <c:pt idx="12">
                  <c:v>gen-25</c:v>
                </c:pt>
                <c:pt idx="13">
                  <c:v>feb-25</c:v>
                </c:pt>
                <c:pt idx="14">
                  <c:v>mar-25</c:v>
                </c:pt>
                <c:pt idx="15">
                  <c:v>apr-25</c:v>
                </c:pt>
                <c:pt idx="16">
                  <c:v>mag-25</c:v>
                </c:pt>
                <c:pt idx="17">
                  <c:v>giu-25</c:v>
                </c:pt>
                <c:pt idx="18">
                  <c:v>lug-25</c:v>
                </c:pt>
                <c:pt idx="19">
                  <c:v>ago-25</c:v>
                </c:pt>
                <c:pt idx="20">
                  <c:v>set-25</c:v>
                </c:pt>
                <c:pt idx="21">
                  <c:v>ott-25</c:v>
                </c:pt>
                <c:pt idx="22">
                  <c:v>nov-25</c:v>
                </c:pt>
              </c:strCache>
            </c:strRef>
          </c:cat>
          <c:val>
            <c:numRef>
              <c:f>'Sheet 1'!$B$15:$X$15</c:f>
              <c:numCache>
                <c:formatCode>#,##0_);\(#,##0\)</c:formatCode>
                <c:ptCount val="23"/>
                <c:pt idx="0">
                  <c:v>3045</c:v>
                </c:pt>
                <c:pt idx="1">
                  <c:v>3029</c:v>
                </c:pt>
                <c:pt idx="2">
                  <c:v>3374</c:v>
                </c:pt>
                <c:pt idx="3">
                  <c:v>3907</c:v>
                </c:pt>
                <c:pt idx="4">
                  <c:v>3151</c:v>
                </c:pt>
                <c:pt idx="5">
                  <c:v>2712</c:v>
                </c:pt>
                <c:pt idx="6">
                  <c:v>3206</c:v>
                </c:pt>
                <c:pt idx="7">
                  <c:v>3407</c:v>
                </c:pt>
                <c:pt idx="8">
                  <c:v>3350</c:v>
                </c:pt>
                <c:pt idx="9">
                  <c:v>3135</c:v>
                </c:pt>
                <c:pt idx="10">
                  <c:v>3131</c:v>
                </c:pt>
                <c:pt idx="11">
                  <c:v>3047</c:v>
                </c:pt>
                <c:pt idx="12">
                  <c:v>3932</c:v>
                </c:pt>
                <c:pt idx="13">
                  <c:v>3870</c:v>
                </c:pt>
                <c:pt idx="14">
                  <c:v>3864</c:v>
                </c:pt>
                <c:pt idx="15">
                  <c:v>3627</c:v>
                </c:pt>
                <c:pt idx="16">
                  <c:v>3711</c:v>
                </c:pt>
                <c:pt idx="17">
                  <c:v>4290</c:v>
                </c:pt>
                <c:pt idx="18">
                  <c:v>3844</c:v>
                </c:pt>
                <c:pt idx="19">
                  <c:v>3395</c:v>
                </c:pt>
                <c:pt idx="20">
                  <c:v>4318</c:v>
                </c:pt>
                <c:pt idx="21">
                  <c:v>4654</c:v>
                </c:pt>
                <c:pt idx="22">
                  <c:v>4261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99-4BAA-908A-7638488CC6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2529768"/>
        <c:axId val="6825258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1'!$A$3</c15:sqref>
                        </c15:formulaRef>
                      </c:ext>
                    </c:extLst>
                    <c:strCache>
                      <c:ptCount val="1"/>
                      <c:pt idx="0">
                        <c:v>B - Estrazione di minerali da cave e miniere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1'!$B$3:$X$3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251</c:v>
                      </c:pt>
                      <c:pt idx="1">
                        <c:v>276</c:v>
                      </c:pt>
                      <c:pt idx="2">
                        <c:v>305</c:v>
                      </c:pt>
                      <c:pt idx="3">
                        <c:v>335</c:v>
                      </c:pt>
                      <c:pt idx="4">
                        <c:v>373</c:v>
                      </c:pt>
                      <c:pt idx="5">
                        <c:v>381</c:v>
                      </c:pt>
                      <c:pt idx="6">
                        <c:v>396</c:v>
                      </c:pt>
                      <c:pt idx="7">
                        <c:v>402</c:v>
                      </c:pt>
                      <c:pt idx="8">
                        <c:v>415</c:v>
                      </c:pt>
                      <c:pt idx="9">
                        <c:v>402</c:v>
                      </c:pt>
                      <c:pt idx="10">
                        <c:v>395</c:v>
                      </c:pt>
                      <c:pt idx="11">
                        <c:v>365</c:v>
                      </c:pt>
                      <c:pt idx="12">
                        <c:v>346</c:v>
                      </c:pt>
                      <c:pt idx="13">
                        <c:v>343</c:v>
                      </c:pt>
                      <c:pt idx="14">
                        <c:v>343</c:v>
                      </c:pt>
                      <c:pt idx="15">
                        <c:v>337</c:v>
                      </c:pt>
                      <c:pt idx="16">
                        <c:v>294</c:v>
                      </c:pt>
                      <c:pt idx="17">
                        <c:v>271</c:v>
                      </c:pt>
                      <c:pt idx="18">
                        <c:v>228</c:v>
                      </c:pt>
                      <c:pt idx="19">
                        <c:v>230</c:v>
                      </c:pt>
                      <c:pt idx="20">
                        <c:v>201</c:v>
                      </c:pt>
                      <c:pt idx="21">
                        <c:v>218</c:v>
                      </c:pt>
                      <c:pt idx="22">
                        <c:v>190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6599-4BAA-908A-7638488CC615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1'!$A$4</c15:sqref>
                        </c15:formulaRef>
                      </c:ext>
                    </c:extLst>
                    <c:strCache>
                      <c:ptCount val="1"/>
                      <c:pt idx="0">
                        <c:v>C - Attività manifatturiere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1'!$B$4:$X$4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3529</c:v>
                      </c:pt>
                      <c:pt idx="1">
                        <c:v>2977</c:v>
                      </c:pt>
                      <c:pt idx="2">
                        <c:v>2098</c:v>
                      </c:pt>
                      <c:pt idx="3">
                        <c:v>2889</c:v>
                      </c:pt>
                      <c:pt idx="4">
                        <c:v>2604</c:v>
                      </c:pt>
                      <c:pt idx="5">
                        <c:v>2109</c:v>
                      </c:pt>
                      <c:pt idx="6">
                        <c:v>2462</c:v>
                      </c:pt>
                      <c:pt idx="7">
                        <c:v>1716</c:v>
                      </c:pt>
                      <c:pt idx="8">
                        <c:v>2001</c:v>
                      </c:pt>
                      <c:pt idx="9">
                        <c:v>1771</c:v>
                      </c:pt>
                      <c:pt idx="10">
                        <c:v>1665</c:v>
                      </c:pt>
                      <c:pt idx="11">
                        <c:v>1997</c:v>
                      </c:pt>
                      <c:pt idx="12">
                        <c:v>1575</c:v>
                      </c:pt>
                      <c:pt idx="13">
                        <c:v>1652</c:v>
                      </c:pt>
                      <c:pt idx="14">
                        <c:v>1912</c:v>
                      </c:pt>
                      <c:pt idx="15">
                        <c:v>1463</c:v>
                      </c:pt>
                      <c:pt idx="16">
                        <c:v>1189</c:v>
                      </c:pt>
                      <c:pt idx="17">
                        <c:v>1610</c:v>
                      </c:pt>
                      <c:pt idx="18">
                        <c:v>1482</c:v>
                      </c:pt>
                      <c:pt idx="19">
                        <c:v>1473</c:v>
                      </c:pt>
                      <c:pt idx="20">
                        <c:v>1713</c:v>
                      </c:pt>
                      <c:pt idx="21">
                        <c:v>1604</c:v>
                      </c:pt>
                      <c:pt idx="22">
                        <c:v>1566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6599-4BAA-908A-7638488CC615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1'!$A$5</c15:sqref>
                        </c15:formulaRef>
                      </c:ext>
                    </c:extLst>
                    <c:strCache>
                      <c:ptCount val="1"/>
                      <c:pt idx="0">
                        <c:v>D - Fornitura di energia elettrica, gas, vapore e aria condizionata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1'!$B$5:$X$5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760</c:v>
                      </c:pt>
                      <c:pt idx="1">
                        <c:v>756</c:v>
                      </c:pt>
                      <c:pt idx="2">
                        <c:v>741</c:v>
                      </c:pt>
                      <c:pt idx="3">
                        <c:v>743</c:v>
                      </c:pt>
                      <c:pt idx="4">
                        <c:v>708</c:v>
                      </c:pt>
                      <c:pt idx="5">
                        <c:v>699</c:v>
                      </c:pt>
                      <c:pt idx="6">
                        <c:v>743</c:v>
                      </c:pt>
                      <c:pt idx="7">
                        <c:v>737</c:v>
                      </c:pt>
                      <c:pt idx="8">
                        <c:v>779</c:v>
                      </c:pt>
                      <c:pt idx="9">
                        <c:v>724</c:v>
                      </c:pt>
                      <c:pt idx="10">
                        <c:v>708</c:v>
                      </c:pt>
                      <c:pt idx="11">
                        <c:v>720</c:v>
                      </c:pt>
                      <c:pt idx="12">
                        <c:v>699</c:v>
                      </c:pt>
                      <c:pt idx="13">
                        <c:v>653</c:v>
                      </c:pt>
                      <c:pt idx="14">
                        <c:v>626</c:v>
                      </c:pt>
                      <c:pt idx="15">
                        <c:v>575</c:v>
                      </c:pt>
                      <c:pt idx="16">
                        <c:v>537</c:v>
                      </c:pt>
                      <c:pt idx="17">
                        <c:v>530</c:v>
                      </c:pt>
                      <c:pt idx="18">
                        <c:v>497</c:v>
                      </c:pt>
                      <c:pt idx="19">
                        <c:v>480</c:v>
                      </c:pt>
                      <c:pt idx="20">
                        <c:v>458</c:v>
                      </c:pt>
                      <c:pt idx="21">
                        <c:v>451</c:v>
                      </c:pt>
                      <c:pt idx="22">
                        <c:v>466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6599-4BAA-908A-7638488CC615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1'!$A$6</c15:sqref>
                        </c15:formulaRef>
                      </c:ext>
                    </c:extLst>
                    <c:strCache>
                      <c:ptCount val="1"/>
                      <c:pt idx="0">
                        <c:v>E - Fornitura di acqua; reti fognarie, attività di gestione dei rifiuti e risanamento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1'!$B$6:$X$6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389</c:v>
                      </c:pt>
                      <c:pt idx="1">
                        <c:v>296</c:v>
                      </c:pt>
                      <c:pt idx="2">
                        <c:v>289</c:v>
                      </c:pt>
                      <c:pt idx="3">
                        <c:v>298</c:v>
                      </c:pt>
                      <c:pt idx="4">
                        <c:v>292</c:v>
                      </c:pt>
                      <c:pt idx="5">
                        <c:v>267</c:v>
                      </c:pt>
                      <c:pt idx="6">
                        <c:v>277</c:v>
                      </c:pt>
                      <c:pt idx="7">
                        <c:v>270</c:v>
                      </c:pt>
                      <c:pt idx="8">
                        <c:v>224</c:v>
                      </c:pt>
                      <c:pt idx="9">
                        <c:v>243</c:v>
                      </c:pt>
                      <c:pt idx="10">
                        <c:v>226</c:v>
                      </c:pt>
                      <c:pt idx="11">
                        <c:v>231</c:v>
                      </c:pt>
                      <c:pt idx="12">
                        <c:v>256</c:v>
                      </c:pt>
                      <c:pt idx="13">
                        <c:v>306</c:v>
                      </c:pt>
                      <c:pt idx="14">
                        <c:v>387</c:v>
                      </c:pt>
                      <c:pt idx="15">
                        <c:v>384</c:v>
                      </c:pt>
                      <c:pt idx="16">
                        <c:v>379</c:v>
                      </c:pt>
                      <c:pt idx="17">
                        <c:v>449</c:v>
                      </c:pt>
                      <c:pt idx="18">
                        <c:v>419</c:v>
                      </c:pt>
                      <c:pt idx="19">
                        <c:v>362</c:v>
                      </c:pt>
                      <c:pt idx="20">
                        <c:v>433</c:v>
                      </c:pt>
                      <c:pt idx="21">
                        <c:v>403</c:v>
                      </c:pt>
                      <c:pt idx="22">
                        <c:v>485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599-4BAA-908A-7638488CC615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1'!$A$7</c15:sqref>
                        </c15:formulaRef>
                      </c:ext>
                    </c:extLst>
                    <c:strCache>
                      <c:ptCount val="1"/>
                      <c:pt idx="0">
                        <c:v>F - Costruzioni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1'!$B$7:$X$7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7956</c:v>
                      </c:pt>
                      <c:pt idx="1">
                        <c:v>6865</c:v>
                      </c:pt>
                      <c:pt idx="2">
                        <c:v>5363</c:v>
                      </c:pt>
                      <c:pt idx="3">
                        <c:v>5847</c:v>
                      </c:pt>
                      <c:pt idx="4">
                        <c:v>4371</c:v>
                      </c:pt>
                      <c:pt idx="5">
                        <c:v>3562</c:v>
                      </c:pt>
                      <c:pt idx="6">
                        <c:v>3670</c:v>
                      </c:pt>
                      <c:pt idx="7">
                        <c:v>2786</c:v>
                      </c:pt>
                      <c:pt idx="8">
                        <c:v>2289</c:v>
                      </c:pt>
                      <c:pt idx="9">
                        <c:v>1452</c:v>
                      </c:pt>
                      <c:pt idx="10">
                        <c:v>935</c:v>
                      </c:pt>
                      <c:pt idx="11">
                        <c:v>1231</c:v>
                      </c:pt>
                      <c:pt idx="12">
                        <c:v>1042</c:v>
                      </c:pt>
                      <c:pt idx="13">
                        <c:v>1472</c:v>
                      </c:pt>
                      <c:pt idx="14">
                        <c:v>2072</c:v>
                      </c:pt>
                      <c:pt idx="15">
                        <c:v>2108</c:v>
                      </c:pt>
                      <c:pt idx="16">
                        <c:v>2725</c:v>
                      </c:pt>
                      <c:pt idx="17">
                        <c:v>3558</c:v>
                      </c:pt>
                      <c:pt idx="18">
                        <c:v>3600</c:v>
                      </c:pt>
                      <c:pt idx="19">
                        <c:v>3997</c:v>
                      </c:pt>
                      <c:pt idx="20">
                        <c:v>4411</c:v>
                      </c:pt>
                      <c:pt idx="21">
                        <c:v>4714</c:v>
                      </c:pt>
                      <c:pt idx="22">
                        <c:v>4705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6599-4BAA-908A-7638488CC615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1'!$A$8</c15:sqref>
                        </c15:formulaRef>
                      </c:ext>
                    </c:extLst>
                    <c:strCache>
                      <c:ptCount val="1"/>
                      <c:pt idx="0">
                        <c:v>G - Commercio all'ingrosso e al dettaglio; riparazione di autoveicoli e motocicli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1'!$B$8:$X$8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7335</c:v>
                      </c:pt>
                      <c:pt idx="1">
                        <c:v>7473</c:v>
                      </c:pt>
                      <c:pt idx="2">
                        <c:v>6697</c:v>
                      </c:pt>
                      <c:pt idx="3">
                        <c:v>6939</c:v>
                      </c:pt>
                      <c:pt idx="4">
                        <c:v>6859</c:v>
                      </c:pt>
                      <c:pt idx="5">
                        <c:v>6392</c:v>
                      </c:pt>
                      <c:pt idx="6">
                        <c:v>6599</c:v>
                      </c:pt>
                      <c:pt idx="7">
                        <c:v>6108</c:v>
                      </c:pt>
                      <c:pt idx="8">
                        <c:v>6233</c:v>
                      </c:pt>
                      <c:pt idx="9">
                        <c:v>6228</c:v>
                      </c:pt>
                      <c:pt idx="10">
                        <c:v>5792</c:v>
                      </c:pt>
                      <c:pt idx="11">
                        <c:v>5868</c:v>
                      </c:pt>
                      <c:pt idx="12">
                        <c:v>5557</c:v>
                      </c:pt>
                      <c:pt idx="13">
                        <c:v>5199</c:v>
                      </c:pt>
                      <c:pt idx="14">
                        <c:v>4900</c:v>
                      </c:pt>
                      <c:pt idx="15">
                        <c:v>4664</c:v>
                      </c:pt>
                      <c:pt idx="16">
                        <c:v>4337</c:v>
                      </c:pt>
                      <c:pt idx="17">
                        <c:v>4282</c:v>
                      </c:pt>
                      <c:pt idx="18">
                        <c:v>4042</c:v>
                      </c:pt>
                      <c:pt idx="19">
                        <c:v>3779</c:v>
                      </c:pt>
                      <c:pt idx="20">
                        <c:v>3782</c:v>
                      </c:pt>
                      <c:pt idx="21">
                        <c:v>3654</c:v>
                      </c:pt>
                      <c:pt idx="22">
                        <c:v>3269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6599-4BAA-908A-7638488CC615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1'!$A$9</c15:sqref>
                        </c15:formulaRef>
                      </c:ext>
                    </c:extLst>
                    <c:strCache>
                      <c:ptCount val="1"/>
                      <c:pt idx="0">
                        <c:v>H - Trasporto e magazzinaggio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1'!$B$9:$X$9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-153</c:v>
                      </c:pt>
                      <c:pt idx="1">
                        <c:v>-1365</c:v>
                      </c:pt>
                      <c:pt idx="2">
                        <c:v>-1441</c:v>
                      </c:pt>
                      <c:pt idx="3">
                        <c:v>-273</c:v>
                      </c:pt>
                      <c:pt idx="4">
                        <c:v>540</c:v>
                      </c:pt>
                      <c:pt idx="5">
                        <c:v>-2</c:v>
                      </c:pt>
                      <c:pt idx="6">
                        <c:v>29</c:v>
                      </c:pt>
                      <c:pt idx="7">
                        <c:v>-192</c:v>
                      </c:pt>
                      <c:pt idx="8">
                        <c:v>-261</c:v>
                      </c:pt>
                      <c:pt idx="9">
                        <c:v>-180</c:v>
                      </c:pt>
                      <c:pt idx="10">
                        <c:v>-770</c:v>
                      </c:pt>
                      <c:pt idx="11">
                        <c:v>-322</c:v>
                      </c:pt>
                      <c:pt idx="12">
                        <c:v>-66</c:v>
                      </c:pt>
                      <c:pt idx="13">
                        <c:v>948</c:v>
                      </c:pt>
                      <c:pt idx="14">
                        <c:v>1612</c:v>
                      </c:pt>
                      <c:pt idx="15">
                        <c:v>657</c:v>
                      </c:pt>
                      <c:pt idx="16">
                        <c:v>-265</c:v>
                      </c:pt>
                      <c:pt idx="17">
                        <c:v>-58</c:v>
                      </c:pt>
                      <c:pt idx="18">
                        <c:v>512</c:v>
                      </c:pt>
                      <c:pt idx="19">
                        <c:v>589</c:v>
                      </c:pt>
                      <c:pt idx="20">
                        <c:v>815</c:v>
                      </c:pt>
                      <c:pt idx="21">
                        <c:v>355</c:v>
                      </c:pt>
                      <c:pt idx="22">
                        <c:v>-11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599-4BAA-908A-7638488CC615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1'!$A$10</c15:sqref>
                        </c15:formulaRef>
                      </c:ext>
                    </c:extLst>
                    <c:strCache>
                      <c:ptCount val="1"/>
                      <c:pt idx="0">
                        <c:v>I - Attività dei servizi di alloggio e di ristorazione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1'!$B$10:$X$10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5655</c:v>
                      </c:pt>
                      <c:pt idx="1">
                        <c:v>5188</c:v>
                      </c:pt>
                      <c:pt idx="2">
                        <c:v>4342</c:v>
                      </c:pt>
                      <c:pt idx="3">
                        <c:v>4473</c:v>
                      </c:pt>
                      <c:pt idx="4">
                        <c:v>3843</c:v>
                      </c:pt>
                      <c:pt idx="5">
                        <c:v>3572</c:v>
                      </c:pt>
                      <c:pt idx="6">
                        <c:v>3973</c:v>
                      </c:pt>
                      <c:pt idx="7">
                        <c:v>3812</c:v>
                      </c:pt>
                      <c:pt idx="8">
                        <c:v>4070</c:v>
                      </c:pt>
                      <c:pt idx="9">
                        <c:v>4137</c:v>
                      </c:pt>
                      <c:pt idx="10">
                        <c:v>3649</c:v>
                      </c:pt>
                      <c:pt idx="11">
                        <c:v>3694</c:v>
                      </c:pt>
                      <c:pt idx="12">
                        <c:v>3324</c:v>
                      </c:pt>
                      <c:pt idx="13">
                        <c:v>3498</c:v>
                      </c:pt>
                      <c:pt idx="14">
                        <c:v>3445</c:v>
                      </c:pt>
                      <c:pt idx="15">
                        <c:v>3057</c:v>
                      </c:pt>
                      <c:pt idx="16">
                        <c:v>3246</c:v>
                      </c:pt>
                      <c:pt idx="17">
                        <c:v>3131</c:v>
                      </c:pt>
                      <c:pt idx="18">
                        <c:v>2662</c:v>
                      </c:pt>
                      <c:pt idx="19">
                        <c:v>2424</c:v>
                      </c:pt>
                      <c:pt idx="20">
                        <c:v>2403</c:v>
                      </c:pt>
                      <c:pt idx="21">
                        <c:v>2146</c:v>
                      </c:pt>
                      <c:pt idx="22">
                        <c:v>1691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6599-4BAA-908A-7638488CC615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1'!$A$11</c15:sqref>
                        </c15:formulaRef>
                      </c:ext>
                    </c:extLst>
                    <c:strCache>
                      <c:ptCount val="1"/>
                      <c:pt idx="0">
                        <c:v>J - Servizi di informazione e comunicazione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1'!$B$11:$X$11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2967</c:v>
                      </c:pt>
                      <c:pt idx="1">
                        <c:v>2923</c:v>
                      </c:pt>
                      <c:pt idx="2">
                        <c:v>1534</c:v>
                      </c:pt>
                      <c:pt idx="3">
                        <c:v>2611</c:v>
                      </c:pt>
                      <c:pt idx="4">
                        <c:v>1124</c:v>
                      </c:pt>
                      <c:pt idx="5">
                        <c:v>250</c:v>
                      </c:pt>
                      <c:pt idx="6">
                        <c:v>676</c:v>
                      </c:pt>
                      <c:pt idx="7">
                        <c:v>410</c:v>
                      </c:pt>
                      <c:pt idx="8">
                        <c:v>1338</c:v>
                      </c:pt>
                      <c:pt idx="9">
                        <c:v>1187</c:v>
                      </c:pt>
                      <c:pt idx="10">
                        <c:v>661</c:v>
                      </c:pt>
                      <c:pt idx="11">
                        <c:v>981</c:v>
                      </c:pt>
                      <c:pt idx="12">
                        <c:v>744</c:v>
                      </c:pt>
                      <c:pt idx="13">
                        <c:v>1060</c:v>
                      </c:pt>
                      <c:pt idx="14">
                        <c:v>1886</c:v>
                      </c:pt>
                      <c:pt idx="15">
                        <c:v>987</c:v>
                      </c:pt>
                      <c:pt idx="16">
                        <c:v>957</c:v>
                      </c:pt>
                      <c:pt idx="17">
                        <c:v>2326</c:v>
                      </c:pt>
                      <c:pt idx="18">
                        <c:v>1445</c:v>
                      </c:pt>
                      <c:pt idx="19">
                        <c:v>1253</c:v>
                      </c:pt>
                      <c:pt idx="20">
                        <c:v>1334</c:v>
                      </c:pt>
                      <c:pt idx="21">
                        <c:v>815</c:v>
                      </c:pt>
                      <c:pt idx="22">
                        <c:v>756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6599-4BAA-908A-7638488CC615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1'!$A$12</c15:sqref>
                        </c15:formulaRef>
                      </c:ext>
                    </c:extLst>
                    <c:strCache>
                      <c:ptCount val="1"/>
                      <c:pt idx="0">
                        <c:v>K - Attività finanziarie e assicurative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1'!$B$12:$X$12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2298</c:v>
                      </c:pt>
                      <c:pt idx="1">
                        <c:v>2249</c:v>
                      </c:pt>
                      <c:pt idx="2">
                        <c:v>2147</c:v>
                      </c:pt>
                      <c:pt idx="3">
                        <c:v>2300</c:v>
                      </c:pt>
                      <c:pt idx="4">
                        <c:v>2329</c:v>
                      </c:pt>
                      <c:pt idx="5">
                        <c:v>2253</c:v>
                      </c:pt>
                      <c:pt idx="6">
                        <c:v>2449</c:v>
                      </c:pt>
                      <c:pt idx="7">
                        <c:v>2331</c:v>
                      </c:pt>
                      <c:pt idx="8">
                        <c:v>2400</c:v>
                      </c:pt>
                      <c:pt idx="9">
                        <c:v>2237</c:v>
                      </c:pt>
                      <c:pt idx="10">
                        <c:v>2251</c:v>
                      </c:pt>
                      <c:pt idx="11">
                        <c:v>2112</c:v>
                      </c:pt>
                      <c:pt idx="12">
                        <c:v>2047</c:v>
                      </c:pt>
                      <c:pt idx="13">
                        <c:v>2084</c:v>
                      </c:pt>
                      <c:pt idx="14">
                        <c:v>1947</c:v>
                      </c:pt>
                      <c:pt idx="15">
                        <c:v>1858</c:v>
                      </c:pt>
                      <c:pt idx="16">
                        <c:v>1841</c:v>
                      </c:pt>
                      <c:pt idx="17">
                        <c:v>1867</c:v>
                      </c:pt>
                      <c:pt idx="18">
                        <c:v>1662</c:v>
                      </c:pt>
                      <c:pt idx="19">
                        <c:v>1677</c:v>
                      </c:pt>
                      <c:pt idx="20">
                        <c:v>1673</c:v>
                      </c:pt>
                      <c:pt idx="21">
                        <c:v>1681</c:v>
                      </c:pt>
                      <c:pt idx="22">
                        <c:v>1544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6599-4BAA-908A-7638488CC615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1'!$A$13</c15:sqref>
                        </c15:formulaRef>
                      </c:ext>
                    </c:extLst>
                    <c:strCache>
                      <c:ptCount val="1"/>
                      <c:pt idx="0">
                        <c:v>L - Attività immobiliari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1'!$B$13:$X$13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234</c:v>
                      </c:pt>
                      <c:pt idx="1">
                        <c:v>271</c:v>
                      </c:pt>
                      <c:pt idx="2">
                        <c:v>187</c:v>
                      </c:pt>
                      <c:pt idx="3">
                        <c:v>210</c:v>
                      </c:pt>
                      <c:pt idx="4">
                        <c:v>189</c:v>
                      </c:pt>
                      <c:pt idx="5">
                        <c:v>159</c:v>
                      </c:pt>
                      <c:pt idx="6">
                        <c:v>251</c:v>
                      </c:pt>
                      <c:pt idx="7">
                        <c:v>284</c:v>
                      </c:pt>
                      <c:pt idx="8">
                        <c:v>327</c:v>
                      </c:pt>
                      <c:pt idx="9">
                        <c:v>331</c:v>
                      </c:pt>
                      <c:pt idx="10">
                        <c:v>274</c:v>
                      </c:pt>
                      <c:pt idx="11">
                        <c:v>312</c:v>
                      </c:pt>
                      <c:pt idx="12">
                        <c:v>387</c:v>
                      </c:pt>
                      <c:pt idx="13">
                        <c:v>382</c:v>
                      </c:pt>
                      <c:pt idx="14">
                        <c:v>401</c:v>
                      </c:pt>
                      <c:pt idx="15">
                        <c:v>430</c:v>
                      </c:pt>
                      <c:pt idx="16">
                        <c:v>386</c:v>
                      </c:pt>
                      <c:pt idx="17">
                        <c:v>410</c:v>
                      </c:pt>
                      <c:pt idx="18">
                        <c:v>338</c:v>
                      </c:pt>
                      <c:pt idx="19">
                        <c:v>286</c:v>
                      </c:pt>
                      <c:pt idx="20">
                        <c:v>269</c:v>
                      </c:pt>
                      <c:pt idx="21">
                        <c:v>246</c:v>
                      </c:pt>
                      <c:pt idx="22">
                        <c:v>227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6599-4BAA-908A-7638488CC615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1'!$A$14</c15:sqref>
                        </c15:formulaRef>
                      </c:ext>
                    </c:extLst>
                    <c:strCache>
                      <c:ptCount val="1"/>
                      <c:pt idx="0">
                        <c:v>M - Attività professionali, scientifiche e tecniche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1'!$B$14:$X$14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6668</c:v>
                      </c:pt>
                      <c:pt idx="1">
                        <c:v>6643</c:v>
                      </c:pt>
                      <c:pt idx="2">
                        <c:v>5717</c:v>
                      </c:pt>
                      <c:pt idx="3">
                        <c:v>6586</c:v>
                      </c:pt>
                      <c:pt idx="4">
                        <c:v>6357</c:v>
                      </c:pt>
                      <c:pt idx="5">
                        <c:v>5959</c:v>
                      </c:pt>
                      <c:pt idx="6">
                        <c:v>6008</c:v>
                      </c:pt>
                      <c:pt idx="7">
                        <c:v>5558</c:v>
                      </c:pt>
                      <c:pt idx="8">
                        <c:v>5800</c:v>
                      </c:pt>
                      <c:pt idx="9">
                        <c:v>5325</c:v>
                      </c:pt>
                      <c:pt idx="10">
                        <c:v>4849</c:v>
                      </c:pt>
                      <c:pt idx="11">
                        <c:v>4731</c:v>
                      </c:pt>
                      <c:pt idx="12">
                        <c:v>4602</c:v>
                      </c:pt>
                      <c:pt idx="13">
                        <c:v>4283</c:v>
                      </c:pt>
                      <c:pt idx="14">
                        <c:v>4523</c:v>
                      </c:pt>
                      <c:pt idx="15">
                        <c:v>3877</c:v>
                      </c:pt>
                      <c:pt idx="16">
                        <c:v>3561</c:v>
                      </c:pt>
                      <c:pt idx="17">
                        <c:v>3816</c:v>
                      </c:pt>
                      <c:pt idx="18">
                        <c:v>3671</c:v>
                      </c:pt>
                      <c:pt idx="19">
                        <c:v>3774</c:v>
                      </c:pt>
                      <c:pt idx="20">
                        <c:v>3785</c:v>
                      </c:pt>
                      <c:pt idx="21">
                        <c:v>3774</c:v>
                      </c:pt>
                      <c:pt idx="22">
                        <c:v>3532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6599-4BAA-908A-7638488CC615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1'!$A$16</c15:sqref>
                        </c15:formulaRef>
                      </c:ext>
                    </c:extLst>
                    <c:strCache>
                      <c:ptCount val="1"/>
                      <c:pt idx="0">
                        <c:v>R - Attività artistiche, sportive, di intrattenimento e divertimento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1'!$B$16:$X$16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876</c:v>
                      </c:pt>
                      <c:pt idx="1">
                        <c:v>930</c:v>
                      </c:pt>
                      <c:pt idx="2">
                        <c:v>531</c:v>
                      </c:pt>
                      <c:pt idx="3">
                        <c:v>774</c:v>
                      </c:pt>
                      <c:pt idx="4">
                        <c:v>854</c:v>
                      </c:pt>
                      <c:pt idx="5">
                        <c:v>890</c:v>
                      </c:pt>
                      <c:pt idx="6">
                        <c:v>862</c:v>
                      </c:pt>
                      <c:pt idx="7">
                        <c:v>870</c:v>
                      </c:pt>
                      <c:pt idx="8">
                        <c:v>670</c:v>
                      </c:pt>
                      <c:pt idx="9">
                        <c:v>893</c:v>
                      </c:pt>
                      <c:pt idx="10">
                        <c:v>1154</c:v>
                      </c:pt>
                      <c:pt idx="11">
                        <c:v>957</c:v>
                      </c:pt>
                      <c:pt idx="12">
                        <c:v>1164</c:v>
                      </c:pt>
                      <c:pt idx="13">
                        <c:v>1181</c:v>
                      </c:pt>
                      <c:pt idx="14">
                        <c:v>1332</c:v>
                      </c:pt>
                      <c:pt idx="15">
                        <c:v>1203</c:v>
                      </c:pt>
                      <c:pt idx="16">
                        <c:v>1217</c:v>
                      </c:pt>
                      <c:pt idx="17">
                        <c:v>910</c:v>
                      </c:pt>
                      <c:pt idx="18">
                        <c:v>844</c:v>
                      </c:pt>
                      <c:pt idx="19">
                        <c:v>621</c:v>
                      </c:pt>
                      <c:pt idx="20">
                        <c:v>838</c:v>
                      </c:pt>
                      <c:pt idx="21">
                        <c:v>1026</c:v>
                      </c:pt>
                      <c:pt idx="22">
                        <c:v>754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6599-4BAA-908A-7638488CC615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1'!$A$17</c15:sqref>
                        </c15:formulaRef>
                      </c:ext>
                    </c:extLst>
                    <c:strCache>
                      <c:ptCount val="1"/>
                      <c:pt idx="0">
                        <c:v>S - Altre attività di servizi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1'!$B$2:$X$2</c15:sqref>
                        </c15:formulaRef>
                      </c:ext>
                    </c:extLst>
                    <c:strCache>
                      <c:ptCount val="23"/>
                      <c:pt idx="0">
                        <c:v>gen-24</c:v>
                      </c:pt>
                      <c:pt idx="1">
                        <c:v>feb-24</c:v>
                      </c:pt>
                      <c:pt idx="2">
                        <c:v>mar-24</c:v>
                      </c:pt>
                      <c:pt idx="3">
                        <c:v>apr-24</c:v>
                      </c:pt>
                      <c:pt idx="4">
                        <c:v>mag-24</c:v>
                      </c:pt>
                      <c:pt idx="5">
                        <c:v>giu-24</c:v>
                      </c:pt>
                      <c:pt idx="6">
                        <c:v>lug-24</c:v>
                      </c:pt>
                      <c:pt idx="7">
                        <c:v>ago-24</c:v>
                      </c:pt>
                      <c:pt idx="8">
                        <c:v>set-24</c:v>
                      </c:pt>
                      <c:pt idx="9">
                        <c:v>ott-24</c:v>
                      </c:pt>
                      <c:pt idx="10">
                        <c:v>nov-24</c:v>
                      </c:pt>
                      <c:pt idx="11">
                        <c:v>dic-24</c:v>
                      </c:pt>
                      <c:pt idx="12">
                        <c:v>gen-25</c:v>
                      </c:pt>
                      <c:pt idx="13">
                        <c:v>feb-25</c:v>
                      </c:pt>
                      <c:pt idx="14">
                        <c:v>mar-25</c:v>
                      </c:pt>
                      <c:pt idx="15">
                        <c:v>apr-25</c:v>
                      </c:pt>
                      <c:pt idx="16">
                        <c:v>mag-25</c:v>
                      </c:pt>
                      <c:pt idx="17">
                        <c:v>giu-25</c:v>
                      </c:pt>
                      <c:pt idx="18">
                        <c:v>lug-25</c:v>
                      </c:pt>
                      <c:pt idx="19">
                        <c:v>ago-25</c:v>
                      </c:pt>
                      <c:pt idx="20">
                        <c:v>set-25</c:v>
                      </c:pt>
                      <c:pt idx="21">
                        <c:v>ott-25</c:v>
                      </c:pt>
                      <c:pt idx="22">
                        <c:v>nov-25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1'!$B$17:$X$17</c15:sqref>
                        </c15:formulaRef>
                      </c:ext>
                    </c:extLst>
                    <c:numCache>
                      <c:formatCode>#,##0_);\(#,##0\)</c:formatCode>
                      <c:ptCount val="23"/>
                      <c:pt idx="0">
                        <c:v>1454</c:v>
                      </c:pt>
                      <c:pt idx="1">
                        <c:v>1525</c:v>
                      </c:pt>
                      <c:pt idx="2">
                        <c:v>1319</c:v>
                      </c:pt>
                      <c:pt idx="3">
                        <c:v>1489</c:v>
                      </c:pt>
                      <c:pt idx="4">
                        <c:v>1350</c:v>
                      </c:pt>
                      <c:pt idx="5">
                        <c:v>1500</c:v>
                      </c:pt>
                      <c:pt idx="6">
                        <c:v>1122</c:v>
                      </c:pt>
                      <c:pt idx="7">
                        <c:v>1022</c:v>
                      </c:pt>
                      <c:pt idx="8">
                        <c:v>1132</c:v>
                      </c:pt>
                      <c:pt idx="9">
                        <c:v>1051</c:v>
                      </c:pt>
                      <c:pt idx="10">
                        <c:v>1022</c:v>
                      </c:pt>
                      <c:pt idx="11">
                        <c:v>1021</c:v>
                      </c:pt>
                      <c:pt idx="12">
                        <c:v>884</c:v>
                      </c:pt>
                      <c:pt idx="13">
                        <c:v>774</c:v>
                      </c:pt>
                      <c:pt idx="14">
                        <c:v>859</c:v>
                      </c:pt>
                      <c:pt idx="15">
                        <c:v>696</c:v>
                      </c:pt>
                      <c:pt idx="16">
                        <c:v>624</c:v>
                      </c:pt>
                      <c:pt idx="17">
                        <c:v>697</c:v>
                      </c:pt>
                      <c:pt idx="18">
                        <c:v>718</c:v>
                      </c:pt>
                      <c:pt idx="19">
                        <c:v>601</c:v>
                      </c:pt>
                      <c:pt idx="20">
                        <c:v>737</c:v>
                      </c:pt>
                      <c:pt idx="21">
                        <c:v>794</c:v>
                      </c:pt>
                      <c:pt idx="22">
                        <c:v>887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6599-4BAA-908A-7638488CC615}"/>
                  </c:ext>
                </c:extLst>
              </c15:ser>
            </c15:filteredBarSeries>
          </c:ext>
        </c:extLst>
      </c:barChart>
      <c:catAx>
        <c:axId val="6825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5808"/>
        <c:crosses val="autoZero"/>
        <c:auto val="1"/>
        <c:lblAlgn val="ctr"/>
        <c:lblOffset val="100"/>
        <c:noMultiLvlLbl val="0"/>
      </c:catAx>
      <c:valAx>
        <c:axId val="68252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25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</a:rPr>
            <a:t>Saldo annualizzato </a:t>
          </a:r>
          <a:r>
            <a:rPr lang="it-IT" sz="3200" b="1" dirty="0">
              <a:solidFill>
                <a:schemeClr val="accent1"/>
              </a:solidFill>
            </a:rPr>
            <a:t>complessivo</a:t>
          </a:r>
          <a:r>
            <a:rPr lang="it-IT" sz="2800" b="1" dirty="0">
              <a:solidFill>
                <a:schemeClr val="accent1"/>
              </a:solidFill>
            </a:rPr>
            <a:t> nella città metropolitana di Milano dal gennaio 2024 a novembre 2025. 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</a:rPr>
            <a:t>Saldo annualizzato </a:t>
          </a:r>
          <a:r>
            <a:rPr lang="it-IT" sz="3200" b="1" dirty="0">
              <a:solidFill>
                <a:schemeClr val="accent1"/>
              </a:solidFill>
            </a:rPr>
            <a:t>complessivo</a:t>
          </a:r>
          <a:r>
            <a:rPr lang="it-IT" sz="2800" b="1" dirty="0">
              <a:solidFill>
                <a:schemeClr val="accent1"/>
              </a:solidFill>
            </a:rPr>
            <a:t> nella città metropolitana di Milano dal gennaio 2024 a novembre 2025. 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tx1"/>
              </a:solidFill>
              <a:latin typeface="+mn-lt"/>
            </a:rPr>
            <a:t>Volume degli addetti alle </a:t>
          </a:r>
          <a:r>
            <a:rPr lang="it-IT" sz="3200" b="1" dirty="0">
              <a:solidFill>
                <a:schemeClr val="tx1"/>
              </a:solidFill>
              <a:latin typeface="+mn-lt"/>
            </a:rPr>
            <a:t>attività industriali </a:t>
          </a:r>
          <a:r>
            <a:rPr lang="it-IT" sz="2800" b="1" dirty="0">
              <a:solidFill>
                <a:schemeClr val="tx1"/>
              </a:solidFill>
              <a:latin typeface="+mn-lt"/>
            </a:rPr>
            <a:t>nella città metropolitana di Milano dal 1931 al 2021.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tx1"/>
              </a:solidFill>
              <a:latin typeface="+mn-lt"/>
            </a:rPr>
            <a:t>Volume degli addetti alle </a:t>
          </a:r>
          <a:r>
            <a:rPr lang="it-IT" sz="3200" b="1" dirty="0">
              <a:solidFill>
                <a:schemeClr val="tx1"/>
              </a:solidFill>
              <a:latin typeface="+mn-lt"/>
            </a:rPr>
            <a:t>attività terziare </a:t>
          </a:r>
          <a:r>
            <a:rPr lang="it-IT" sz="2800" b="1" dirty="0">
              <a:solidFill>
                <a:schemeClr val="tx1"/>
              </a:solidFill>
              <a:latin typeface="+mn-lt"/>
            </a:rPr>
            <a:t>nella città metropolitana di Milano dal 1931 al 2021.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tx2"/>
              </a:solidFill>
              <a:latin typeface="+mn-lt"/>
            </a:rPr>
            <a:t>Suddivisione territoriale e settoriale del numero dei </a:t>
          </a:r>
          <a:r>
            <a:rPr lang="it-IT" sz="3200" b="1" dirty="0">
              <a:solidFill>
                <a:schemeClr val="tx2"/>
              </a:solidFill>
              <a:latin typeface="+mn-lt"/>
            </a:rPr>
            <a:t>quadri </a:t>
          </a:r>
          <a:r>
            <a:rPr lang="it-IT" sz="2800" b="1" dirty="0">
              <a:solidFill>
                <a:schemeClr val="tx2"/>
              </a:solidFill>
              <a:latin typeface="+mn-lt"/>
            </a:rPr>
            <a:t>in Lombardia, nonché Milano negli anni 2020 – 2024. 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tx1"/>
              </a:solidFill>
              <a:latin typeface="+mn-lt"/>
            </a:rPr>
            <a:t>Assunzione di </a:t>
          </a:r>
          <a:r>
            <a:rPr lang="it-IT" sz="3200" b="1" dirty="0">
              <a:solidFill>
                <a:schemeClr val="tx1"/>
              </a:solidFill>
              <a:latin typeface="+mn-lt"/>
            </a:rPr>
            <a:t>ingegneri</a:t>
          </a:r>
          <a:r>
            <a:rPr lang="it-IT" sz="2800" b="1" dirty="0">
              <a:solidFill>
                <a:schemeClr val="tx1"/>
              </a:solidFill>
              <a:latin typeface="+mn-lt"/>
            </a:rPr>
            <a:t> nel 2024 in Lombardia, distinti per territori.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tx1"/>
              </a:solidFill>
              <a:latin typeface="+mn-lt"/>
            </a:rPr>
            <a:t>Volume degli addetti ai servizi sanitari, all’istruzione e all’università, pubblici e privati, nella città metropolitana di Milano.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</dgm:ptLst>
  <dgm:cxnLst>
    <dgm:cxn modelId="{41620E8C-FD38-48A1-BE0A-5D79982196EA}" type="presOf" srcId="{D9A0355F-37F6-4585-8CE3-601DF8F1FCC9}" destId="{2CF138D3-5580-4A5B-BB23-A3DFED7C0542}" srcOrd="0" destOrd="0" presId="urn:microsoft.com/office/officeart/2005/8/layout/vList4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delle </a:t>
          </a:r>
          <a:r>
            <a:rPr lang="it-IT" sz="3200" b="1" dirty="0">
              <a:solidFill>
                <a:schemeClr val="accent1"/>
              </a:solidFill>
              <a:latin typeface="+mn-lt"/>
            </a:rPr>
            <a:t>attività manifatturiere </a:t>
          </a:r>
          <a:r>
            <a:rPr lang="it-IT" sz="2800" b="1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</a:t>
          </a:r>
          <a:r>
            <a:rPr lang="it-IT" sz="2800" dirty="0">
              <a:solidFill>
                <a:schemeClr val="accent1"/>
              </a:solidFill>
              <a:latin typeface="+mn-lt"/>
            </a:rPr>
            <a:t>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delle COSTRUZIONI 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Y="1456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 COMMERCIO ALL’INGROSSO E AL DETTAGLIO 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 </a:t>
          </a:r>
          <a:r>
            <a:rPr lang="it-IT" sz="3200" b="1" dirty="0">
              <a:solidFill>
                <a:schemeClr val="accent1"/>
              </a:solidFill>
              <a:latin typeface="+mn-lt"/>
            </a:rPr>
            <a:t>trasporto e magazzinaggio </a:t>
          </a:r>
          <a:r>
            <a:rPr lang="it-IT" sz="2800" b="1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dell’</a:t>
          </a:r>
          <a:r>
            <a:rPr lang="it-IT" sz="3200" b="1" dirty="0">
              <a:solidFill>
                <a:schemeClr val="accent1"/>
              </a:solidFill>
              <a:latin typeface="+mn-lt"/>
            </a:rPr>
            <a:t>alloggio e ristorazione </a:t>
          </a:r>
          <a:r>
            <a:rPr lang="it-IT" sz="2800" b="1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Y="10488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della </a:t>
          </a:r>
          <a:r>
            <a:rPr lang="it-IT" sz="3200" b="1" dirty="0">
              <a:solidFill>
                <a:schemeClr val="accent1"/>
              </a:solidFill>
              <a:latin typeface="+mn-lt"/>
            </a:rPr>
            <a:t>attività finanziarie e assicurative </a:t>
          </a:r>
          <a:r>
            <a:rPr lang="it-IT" sz="2800" b="1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della </a:t>
          </a:r>
          <a:r>
            <a:rPr lang="it-IT" sz="3200" b="1" dirty="0">
              <a:solidFill>
                <a:schemeClr val="accent1"/>
              </a:solidFill>
              <a:latin typeface="+mn-lt"/>
            </a:rPr>
            <a:t>attività professionali, scientifiche e tecniche</a:t>
          </a:r>
          <a:r>
            <a:rPr lang="it-IT" sz="2800" b="1" dirty="0">
              <a:solidFill>
                <a:schemeClr val="accent1"/>
              </a:solidFill>
              <a:latin typeface="+mn-lt"/>
            </a:rPr>
            <a:t> 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A0355F-37F6-4585-8CE3-601DF8F1FCC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64D8EDE-247E-427D-A098-4590ECCA1200}">
      <dgm:prSet phldrT="[Testo]" phldr="0" custT="1"/>
      <dgm:spPr>
        <a:solidFill>
          <a:schemeClr val="bg2"/>
        </a:solidFill>
      </dgm:spPr>
      <dgm:t>
        <a:bodyPr/>
        <a:lstStyle/>
        <a:p>
          <a:r>
            <a:rPr lang="it-IT" sz="2800" b="1" dirty="0">
              <a:solidFill>
                <a:schemeClr val="accent1"/>
              </a:solidFill>
              <a:latin typeface="+mn-lt"/>
            </a:rPr>
            <a:t>Saldo annualizzato dei </a:t>
          </a:r>
          <a:r>
            <a:rPr lang="it-IT" sz="3200" b="1" dirty="0">
              <a:solidFill>
                <a:schemeClr val="accent1"/>
              </a:solidFill>
              <a:latin typeface="+mn-lt"/>
            </a:rPr>
            <a:t>servizi di supporto alle imprese </a:t>
          </a:r>
          <a:r>
            <a:rPr lang="it-IT" sz="2800" b="1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gm:t>
    </dgm:pt>
    <dgm:pt modelId="{7CF420B1-603F-45A2-B6E6-1EF948D4542A}" type="parTrans" cxnId="{641658D9-1729-47DE-8205-89224E32E336}">
      <dgm:prSet/>
      <dgm:spPr/>
      <dgm:t>
        <a:bodyPr/>
        <a:lstStyle/>
        <a:p>
          <a:endParaRPr lang="it-IT"/>
        </a:p>
      </dgm:t>
    </dgm:pt>
    <dgm:pt modelId="{5F9C57C8-B3F0-4420-B7B1-5E37C9DA7ACE}" type="sibTrans" cxnId="{641658D9-1729-47DE-8205-89224E32E336}">
      <dgm:prSet/>
      <dgm:spPr/>
      <dgm:t>
        <a:bodyPr/>
        <a:lstStyle/>
        <a:p>
          <a:endParaRPr lang="it-IT"/>
        </a:p>
      </dgm:t>
    </dgm:pt>
    <dgm:pt modelId="{2CF138D3-5580-4A5B-BB23-A3DFED7C0542}" type="pres">
      <dgm:prSet presAssocID="{D9A0355F-37F6-4585-8CE3-601DF8F1FCC9}" presName="linear" presStyleCnt="0">
        <dgm:presLayoutVars>
          <dgm:dir/>
          <dgm:resizeHandles val="exact"/>
        </dgm:presLayoutVars>
      </dgm:prSet>
      <dgm:spPr/>
    </dgm:pt>
    <dgm:pt modelId="{58A6FA9B-C432-4362-86B9-326823E952E1}" type="pres">
      <dgm:prSet presAssocID="{664D8EDE-247E-427D-A098-4590ECCA1200}" presName="comp" presStyleCnt="0"/>
      <dgm:spPr/>
    </dgm:pt>
    <dgm:pt modelId="{45B1BB94-856C-45C0-94AC-DC216078E5CF}" type="pres">
      <dgm:prSet presAssocID="{664D8EDE-247E-427D-A098-4590ECCA1200}" presName="box" presStyleLbl="node1" presStyleIdx="0" presStyleCnt="1" custLinFactNeighborX="-5806"/>
      <dgm:spPr/>
    </dgm:pt>
    <dgm:pt modelId="{30096FD7-95AB-4EA8-89C9-CB75D8F3D3FB}" type="pres">
      <dgm:prSet presAssocID="{664D8EDE-247E-427D-A098-4590ECCA1200}" presName="img" presStyleLbl="fgImgPlace1" presStyleIdx="0" presStyleCnt="1"/>
      <dgm:spPr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</dgm:spPr>
    </dgm:pt>
    <dgm:pt modelId="{40CFDCC1-7C0A-40C1-89F2-5EF32E48BE7D}" type="pres">
      <dgm:prSet presAssocID="{664D8EDE-247E-427D-A098-4590ECCA1200}" presName="text" presStyleLbl="node1" presStyleIdx="0" presStyleCnt="1">
        <dgm:presLayoutVars>
          <dgm:bulletEnabled val="1"/>
        </dgm:presLayoutVars>
      </dgm:prSet>
      <dgm:spPr/>
    </dgm:pt>
  </dgm:ptLst>
  <dgm:cxnLst>
    <dgm:cxn modelId="{8A10C944-F224-4D07-849D-807992A3BDDF}" type="presOf" srcId="{664D8EDE-247E-427D-A098-4590ECCA1200}" destId="{40CFDCC1-7C0A-40C1-89F2-5EF32E48BE7D}" srcOrd="1" destOrd="0" presId="urn:microsoft.com/office/officeart/2005/8/layout/vList4"/>
    <dgm:cxn modelId="{41620E8C-FD38-48A1-BE0A-5D79982196EA}" type="presOf" srcId="{D9A0355F-37F6-4585-8CE3-601DF8F1FCC9}" destId="{2CF138D3-5580-4A5B-BB23-A3DFED7C0542}" srcOrd="0" destOrd="0" presId="urn:microsoft.com/office/officeart/2005/8/layout/vList4"/>
    <dgm:cxn modelId="{641658D9-1729-47DE-8205-89224E32E336}" srcId="{D9A0355F-37F6-4585-8CE3-601DF8F1FCC9}" destId="{664D8EDE-247E-427D-A098-4590ECCA1200}" srcOrd="0" destOrd="0" parTransId="{7CF420B1-603F-45A2-B6E6-1EF948D4542A}" sibTransId="{5F9C57C8-B3F0-4420-B7B1-5E37C9DA7ACE}"/>
    <dgm:cxn modelId="{AC6721F7-FAA1-49A5-B46F-1BBDC39858FF}" type="presOf" srcId="{664D8EDE-247E-427D-A098-4590ECCA1200}" destId="{45B1BB94-856C-45C0-94AC-DC216078E5CF}" srcOrd="0" destOrd="0" presId="urn:microsoft.com/office/officeart/2005/8/layout/vList4"/>
    <dgm:cxn modelId="{BF7AB59F-D317-4335-8694-71316FEFAE31}" type="presParOf" srcId="{2CF138D3-5580-4A5B-BB23-A3DFED7C0542}" destId="{58A6FA9B-C432-4362-86B9-326823E952E1}" srcOrd="0" destOrd="0" presId="urn:microsoft.com/office/officeart/2005/8/layout/vList4"/>
    <dgm:cxn modelId="{B6FA8C76-B712-41D9-93F4-65682A17CED8}" type="presParOf" srcId="{58A6FA9B-C432-4362-86B9-326823E952E1}" destId="{45B1BB94-856C-45C0-94AC-DC216078E5CF}" srcOrd="0" destOrd="0" presId="urn:microsoft.com/office/officeart/2005/8/layout/vList4"/>
    <dgm:cxn modelId="{82953154-ABE3-44B6-B110-2C0735B648BC}" type="presParOf" srcId="{58A6FA9B-C432-4362-86B9-326823E952E1}" destId="{30096FD7-95AB-4EA8-89C9-CB75D8F3D3FB}" srcOrd="1" destOrd="0" presId="urn:microsoft.com/office/officeart/2005/8/layout/vList4"/>
    <dgm:cxn modelId="{55915730-B5AE-45CC-9EDF-B333B3B7D04B}" type="presParOf" srcId="{58A6FA9B-C432-4362-86B9-326823E952E1}" destId="{40CFDCC1-7C0A-40C1-89F2-5EF32E48BE7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2363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</a:rPr>
            <a:t>Saldo annualizzato </a:t>
          </a:r>
          <a:r>
            <a:rPr lang="it-IT" sz="3200" b="1" kern="1200" dirty="0">
              <a:solidFill>
                <a:schemeClr val="accent1"/>
              </a:solidFill>
            </a:rPr>
            <a:t>complessivo</a:t>
          </a:r>
          <a:r>
            <a:rPr lang="it-IT" sz="2800" b="1" kern="1200" dirty="0">
              <a:solidFill>
                <a:schemeClr val="accent1"/>
              </a:solidFill>
            </a:rPr>
            <a:t> nella città metropolitana di Milano dal gennaio 2024 a novembre 2025. </a:t>
          </a:r>
        </a:p>
      </dsp:txBody>
      <dsp:txXfrm>
        <a:off x="2550636" y="0"/>
        <a:ext cx="9641363" cy="1122363"/>
      </dsp:txXfrm>
    </dsp:sp>
    <dsp:sp modelId="{30096FD7-95AB-4EA8-89C9-CB75D8F3D3FB}">
      <dsp:nvSpPr>
        <dsp:cNvPr id="0" name=""/>
        <dsp:cNvSpPr/>
      </dsp:nvSpPr>
      <dsp:spPr>
        <a:xfrm>
          <a:off x="112236" y="112236"/>
          <a:ext cx="2438400" cy="89789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2363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</a:rPr>
            <a:t>Saldo annualizzato </a:t>
          </a:r>
          <a:r>
            <a:rPr lang="it-IT" sz="3200" b="1" kern="1200" dirty="0">
              <a:solidFill>
                <a:schemeClr val="accent1"/>
              </a:solidFill>
            </a:rPr>
            <a:t>complessivo</a:t>
          </a:r>
          <a:r>
            <a:rPr lang="it-IT" sz="2800" b="1" kern="1200" dirty="0">
              <a:solidFill>
                <a:schemeClr val="accent1"/>
              </a:solidFill>
            </a:rPr>
            <a:t> nella città metropolitana di Milano dal gennaio 2024 a novembre 2025. </a:t>
          </a:r>
        </a:p>
      </dsp:txBody>
      <dsp:txXfrm>
        <a:off x="2550636" y="0"/>
        <a:ext cx="9641363" cy="1122363"/>
      </dsp:txXfrm>
    </dsp:sp>
    <dsp:sp modelId="{30096FD7-95AB-4EA8-89C9-CB75D8F3D3FB}">
      <dsp:nvSpPr>
        <dsp:cNvPr id="0" name=""/>
        <dsp:cNvSpPr/>
      </dsp:nvSpPr>
      <dsp:spPr>
        <a:xfrm>
          <a:off x="112236" y="112236"/>
          <a:ext cx="2438400" cy="89789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2363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tx1"/>
              </a:solidFill>
              <a:latin typeface="+mn-lt"/>
            </a:rPr>
            <a:t>Volume degli addetti alle </a:t>
          </a:r>
          <a:r>
            <a:rPr lang="it-IT" sz="3200" b="1" kern="1200" dirty="0">
              <a:solidFill>
                <a:schemeClr val="tx1"/>
              </a:solidFill>
              <a:latin typeface="+mn-lt"/>
            </a:rPr>
            <a:t>attività industriali </a:t>
          </a:r>
          <a:r>
            <a:rPr lang="it-IT" sz="2800" b="1" kern="1200" dirty="0">
              <a:solidFill>
                <a:schemeClr val="tx1"/>
              </a:solidFill>
              <a:latin typeface="+mn-lt"/>
            </a:rPr>
            <a:t>nella città metropolitana di Milano dal 1931 al 2021.</a:t>
          </a:r>
        </a:p>
      </dsp:txBody>
      <dsp:txXfrm>
        <a:off x="2550636" y="0"/>
        <a:ext cx="9641363" cy="1122363"/>
      </dsp:txXfrm>
    </dsp:sp>
    <dsp:sp modelId="{30096FD7-95AB-4EA8-89C9-CB75D8F3D3FB}">
      <dsp:nvSpPr>
        <dsp:cNvPr id="0" name=""/>
        <dsp:cNvSpPr/>
      </dsp:nvSpPr>
      <dsp:spPr>
        <a:xfrm>
          <a:off x="112236" y="112236"/>
          <a:ext cx="2438400" cy="89789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2363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tx1"/>
              </a:solidFill>
              <a:latin typeface="+mn-lt"/>
            </a:rPr>
            <a:t>Volume degli addetti alle </a:t>
          </a:r>
          <a:r>
            <a:rPr lang="it-IT" sz="3200" b="1" kern="1200" dirty="0">
              <a:solidFill>
                <a:schemeClr val="tx1"/>
              </a:solidFill>
              <a:latin typeface="+mn-lt"/>
            </a:rPr>
            <a:t>attività terziare </a:t>
          </a:r>
          <a:r>
            <a:rPr lang="it-IT" sz="2800" b="1" kern="1200" dirty="0">
              <a:solidFill>
                <a:schemeClr val="tx1"/>
              </a:solidFill>
              <a:latin typeface="+mn-lt"/>
            </a:rPr>
            <a:t>nella città metropolitana di Milano dal 1931 al 2021.</a:t>
          </a:r>
        </a:p>
      </dsp:txBody>
      <dsp:txXfrm>
        <a:off x="2550636" y="0"/>
        <a:ext cx="9641363" cy="1122363"/>
      </dsp:txXfrm>
    </dsp:sp>
    <dsp:sp modelId="{30096FD7-95AB-4EA8-89C9-CB75D8F3D3FB}">
      <dsp:nvSpPr>
        <dsp:cNvPr id="0" name=""/>
        <dsp:cNvSpPr/>
      </dsp:nvSpPr>
      <dsp:spPr>
        <a:xfrm>
          <a:off x="112236" y="112236"/>
          <a:ext cx="2438400" cy="89789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2363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tx2"/>
              </a:solidFill>
              <a:latin typeface="+mn-lt"/>
            </a:rPr>
            <a:t>Suddivisione territoriale e settoriale del numero dei </a:t>
          </a:r>
          <a:r>
            <a:rPr lang="it-IT" sz="3200" b="1" kern="1200" dirty="0">
              <a:solidFill>
                <a:schemeClr val="tx2"/>
              </a:solidFill>
              <a:latin typeface="+mn-lt"/>
            </a:rPr>
            <a:t>quadri </a:t>
          </a:r>
          <a:r>
            <a:rPr lang="it-IT" sz="2800" b="1" kern="1200" dirty="0">
              <a:solidFill>
                <a:schemeClr val="tx2"/>
              </a:solidFill>
              <a:latin typeface="+mn-lt"/>
            </a:rPr>
            <a:t>in Lombardia, nonché Milano negli anni 2020 – 2024. </a:t>
          </a:r>
        </a:p>
      </dsp:txBody>
      <dsp:txXfrm>
        <a:off x="2550636" y="0"/>
        <a:ext cx="9641363" cy="1122363"/>
      </dsp:txXfrm>
    </dsp:sp>
    <dsp:sp modelId="{30096FD7-95AB-4EA8-89C9-CB75D8F3D3FB}">
      <dsp:nvSpPr>
        <dsp:cNvPr id="0" name=""/>
        <dsp:cNvSpPr/>
      </dsp:nvSpPr>
      <dsp:spPr>
        <a:xfrm>
          <a:off x="112236" y="112236"/>
          <a:ext cx="2438400" cy="89789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2363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tx1"/>
              </a:solidFill>
              <a:latin typeface="+mn-lt"/>
            </a:rPr>
            <a:t>Assunzione di </a:t>
          </a:r>
          <a:r>
            <a:rPr lang="it-IT" sz="3200" b="1" kern="1200" dirty="0">
              <a:solidFill>
                <a:schemeClr val="tx1"/>
              </a:solidFill>
              <a:latin typeface="+mn-lt"/>
            </a:rPr>
            <a:t>ingegneri</a:t>
          </a:r>
          <a:r>
            <a:rPr lang="it-IT" sz="2800" b="1" kern="1200" dirty="0">
              <a:solidFill>
                <a:schemeClr val="tx1"/>
              </a:solidFill>
              <a:latin typeface="+mn-lt"/>
            </a:rPr>
            <a:t> nel 2024 in Lombardia, distinti per territori.</a:t>
          </a:r>
        </a:p>
      </dsp:txBody>
      <dsp:txXfrm>
        <a:off x="2550636" y="0"/>
        <a:ext cx="9641363" cy="1122363"/>
      </dsp:txXfrm>
    </dsp:sp>
    <dsp:sp modelId="{30096FD7-95AB-4EA8-89C9-CB75D8F3D3FB}">
      <dsp:nvSpPr>
        <dsp:cNvPr id="0" name=""/>
        <dsp:cNvSpPr/>
      </dsp:nvSpPr>
      <dsp:spPr>
        <a:xfrm>
          <a:off x="112236" y="112236"/>
          <a:ext cx="2438400" cy="89789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126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tx1"/>
              </a:solidFill>
              <a:latin typeface="+mn-lt"/>
            </a:rPr>
            <a:t>Volume degli addetti ai servizi sanitari, all’istruzione e all’università, pubblici e privati, nella città metropolitana di Milano.</a:t>
          </a:r>
        </a:p>
      </dsp:txBody>
      <dsp:txXfrm>
        <a:off x="2550526" y="0"/>
        <a:ext cx="9641473" cy="1121266"/>
      </dsp:txXfrm>
    </dsp:sp>
    <dsp:sp modelId="{30096FD7-95AB-4EA8-89C9-CB75D8F3D3FB}">
      <dsp:nvSpPr>
        <dsp:cNvPr id="0" name=""/>
        <dsp:cNvSpPr/>
      </dsp:nvSpPr>
      <dsp:spPr>
        <a:xfrm>
          <a:off x="112126" y="112126"/>
          <a:ext cx="2438400" cy="89701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12126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delle </a:t>
          </a:r>
          <a:r>
            <a:rPr lang="it-IT" sz="3200" b="1" kern="1200" dirty="0">
              <a:solidFill>
                <a:schemeClr val="accent1"/>
              </a:solidFill>
              <a:latin typeface="+mn-lt"/>
            </a:rPr>
            <a:t>attività manifatturiere </a:t>
          </a:r>
          <a:r>
            <a:rPr lang="it-IT" sz="2800" b="1" kern="1200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</a:t>
          </a:r>
          <a:r>
            <a:rPr lang="it-IT" sz="2800" kern="1200" dirty="0">
              <a:solidFill>
                <a:schemeClr val="accent1"/>
              </a:solidFill>
              <a:latin typeface="+mn-lt"/>
            </a:rPr>
            <a:t>.</a:t>
          </a:r>
        </a:p>
      </dsp:txBody>
      <dsp:txXfrm>
        <a:off x="2550526" y="0"/>
        <a:ext cx="9641473" cy="1121266"/>
      </dsp:txXfrm>
    </dsp:sp>
    <dsp:sp modelId="{30096FD7-95AB-4EA8-89C9-CB75D8F3D3FB}">
      <dsp:nvSpPr>
        <dsp:cNvPr id="0" name=""/>
        <dsp:cNvSpPr/>
      </dsp:nvSpPr>
      <dsp:spPr>
        <a:xfrm>
          <a:off x="112126" y="112126"/>
          <a:ext cx="2438400" cy="89701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980"/>
          <a:ext cx="12192000" cy="100339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delle COSTRUZIONI nella città metropolitana di Milano: gennaio 2024 – novembre 2025, distinto per singolo mese.</a:t>
          </a:r>
        </a:p>
      </dsp:txBody>
      <dsp:txXfrm>
        <a:off x="2538739" y="980"/>
        <a:ext cx="9653260" cy="1003395"/>
      </dsp:txXfrm>
    </dsp:sp>
    <dsp:sp modelId="{30096FD7-95AB-4EA8-89C9-CB75D8F3D3FB}">
      <dsp:nvSpPr>
        <dsp:cNvPr id="0" name=""/>
        <dsp:cNvSpPr/>
      </dsp:nvSpPr>
      <dsp:spPr>
        <a:xfrm>
          <a:off x="100339" y="100339"/>
          <a:ext cx="2438400" cy="80271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252387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 COMMERCIO ALL’INGROSSO E AL DETTAGLIO nella città metropolitana di Milano: gennaio 2024 – novembre 2025, distinto per singolo mese.</a:t>
          </a:r>
        </a:p>
      </dsp:txBody>
      <dsp:txXfrm>
        <a:off x="2563638" y="0"/>
        <a:ext cx="9628361" cy="1252387"/>
      </dsp:txXfrm>
    </dsp:sp>
    <dsp:sp modelId="{30096FD7-95AB-4EA8-89C9-CB75D8F3D3FB}">
      <dsp:nvSpPr>
        <dsp:cNvPr id="0" name=""/>
        <dsp:cNvSpPr/>
      </dsp:nvSpPr>
      <dsp:spPr>
        <a:xfrm>
          <a:off x="125238" y="125238"/>
          <a:ext cx="2438400" cy="100191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003394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 </a:t>
          </a:r>
          <a:r>
            <a:rPr lang="it-IT" sz="3200" b="1" kern="1200" dirty="0">
              <a:solidFill>
                <a:schemeClr val="accent1"/>
              </a:solidFill>
              <a:latin typeface="+mn-lt"/>
            </a:rPr>
            <a:t>trasporto e magazzinaggio </a:t>
          </a:r>
          <a:r>
            <a:rPr lang="it-IT" sz="2800" b="1" kern="1200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sp:txBody>
      <dsp:txXfrm>
        <a:off x="2538739" y="0"/>
        <a:ext cx="9653260" cy="1003394"/>
      </dsp:txXfrm>
    </dsp:sp>
    <dsp:sp modelId="{30096FD7-95AB-4EA8-89C9-CB75D8F3D3FB}">
      <dsp:nvSpPr>
        <dsp:cNvPr id="0" name=""/>
        <dsp:cNvSpPr/>
      </dsp:nvSpPr>
      <dsp:spPr>
        <a:xfrm>
          <a:off x="100339" y="100339"/>
          <a:ext cx="2438400" cy="80271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995"/>
          <a:ext cx="12192000" cy="1018128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dell’</a:t>
          </a:r>
          <a:r>
            <a:rPr lang="it-IT" sz="3200" b="1" kern="1200" dirty="0">
              <a:solidFill>
                <a:schemeClr val="accent1"/>
              </a:solidFill>
              <a:latin typeface="+mn-lt"/>
            </a:rPr>
            <a:t>alloggio e ristorazione </a:t>
          </a:r>
          <a:r>
            <a:rPr lang="it-IT" sz="2800" b="1" kern="1200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sp:txBody>
      <dsp:txXfrm>
        <a:off x="2540212" y="995"/>
        <a:ext cx="9651787" cy="1018128"/>
      </dsp:txXfrm>
    </dsp:sp>
    <dsp:sp modelId="{30096FD7-95AB-4EA8-89C9-CB75D8F3D3FB}">
      <dsp:nvSpPr>
        <dsp:cNvPr id="0" name=""/>
        <dsp:cNvSpPr/>
      </dsp:nvSpPr>
      <dsp:spPr>
        <a:xfrm>
          <a:off x="101812" y="101812"/>
          <a:ext cx="2438400" cy="81450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97392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della </a:t>
          </a:r>
          <a:r>
            <a:rPr lang="it-IT" sz="3200" b="1" kern="1200" dirty="0">
              <a:solidFill>
                <a:schemeClr val="accent1"/>
              </a:solidFill>
              <a:latin typeface="+mn-lt"/>
            </a:rPr>
            <a:t>attività finanziarie e assicurative </a:t>
          </a:r>
          <a:r>
            <a:rPr lang="it-IT" sz="2800" b="1" kern="1200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sp:txBody>
      <dsp:txXfrm>
        <a:off x="2535792" y="0"/>
        <a:ext cx="9656207" cy="973926"/>
      </dsp:txXfrm>
    </dsp:sp>
    <dsp:sp modelId="{30096FD7-95AB-4EA8-89C9-CB75D8F3D3FB}">
      <dsp:nvSpPr>
        <dsp:cNvPr id="0" name=""/>
        <dsp:cNvSpPr/>
      </dsp:nvSpPr>
      <dsp:spPr>
        <a:xfrm>
          <a:off x="97392" y="97392"/>
          <a:ext cx="2438400" cy="77914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252388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della </a:t>
          </a:r>
          <a:r>
            <a:rPr lang="it-IT" sz="3200" b="1" kern="1200" dirty="0">
              <a:solidFill>
                <a:schemeClr val="accent1"/>
              </a:solidFill>
              <a:latin typeface="+mn-lt"/>
            </a:rPr>
            <a:t>attività professionali, scientifiche e tecniche</a:t>
          </a:r>
          <a:r>
            <a:rPr lang="it-IT" sz="2800" b="1" kern="1200" dirty="0">
              <a:solidFill>
                <a:schemeClr val="accent1"/>
              </a:solidFill>
              <a:latin typeface="+mn-lt"/>
            </a:rPr>
            <a:t> nella città metropolitana di Milano: gennaio 2024 – novembre 2025, distinto per singolo mese.</a:t>
          </a:r>
        </a:p>
      </dsp:txBody>
      <dsp:txXfrm>
        <a:off x="2563638" y="0"/>
        <a:ext cx="9628361" cy="1252388"/>
      </dsp:txXfrm>
    </dsp:sp>
    <dsp:sp modelId="{30096FD7-95AB-4EA8-89C9-CB75D8F3D3FB}">
      <dsp:nvSpPr>
        <dsp:cNvPr id="0" name=""/>
        <dsp:cNvSpPr/>
      </dsp:nvSpPr>
      <dsp:spPr>
        <a:xfrm>
          <a:off x="125238" y="125238"/>
          <a:ext cx="2438400" cy="100191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1BB94-856C-45C0-94AC-DC216078E5CF}">
      <dsp:nvSpPr>
        <dsp:cNvPr id="0" name=""/>
        <dsp:cNvSpPr/>
      </dsp:nvSpPr>
      <dsp:spPr>
        <a:xfrm>
          <a:off x="0" y="0"/>
          <a:ext cx="12192000" cy="1252388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>
              <a:solidFill>
                <a:schemeClr val="accent1"/>
              </a:solidFill>
              <a:latin typeface="+mn-lt"/>
            </a:rPr>
            <a:t>Saldo annualizzato dei </a:t>
          </a:r>
          <a:r>
            <a:rPr lang="it-IT" sz="3200" b="1" kern="1200" dirty="0">
              <a:solidFill>
                <a:schemeClr val="accent1"/>
              </a:solidFill>
              <a:latin typeface="+mn-lt"/>
            </a:rPr>
            <a:t>servizi di supporto alle imprese </a:t>
          </a:r>
          <a:r>
            <a:rPr lang="it-IT" sz="2800" b="1" kern="1200" dirty="0">
              <a:solidFill>
                <a:schemeClr val="accent1"/>
              </a:solidFill>
              <a:latin typeface="+mn-lt"/>
            </a:rPr>
            <a:t>nella città metropolitana di Milano: gennaio 2024 – novembre 2025, distinto per singolo mese.</a:t>
          </a:r>
        </a:p>
      </dsp:txBody>
      <dsp:txXfrm>
        <a:off x="2563638" y="0"/>
        <a:ext cx="9628361" cy="1252388"/>
      </dsp:txXfrm>
    </dsp:sp>
    <dsp:sp modelId="{30096FD7-95AB-4EA8-89C9-CB75D8F3D3FB}">
      <dsp:nvSpPr>
        <dsp:cNvPr id="0" name=""/>
        <dsp:cNvSpPr/>
      </dsp:nvSpPr>
      <dsp:spPr>
        <a:xfrm>
          <a:off x="125238" y="125238"/>
          <a:ext cx="2438400" cy="100191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l="-150000" r="-1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0.40612</cdr:x>
      <cdr:y>0.9499</cdr:y>
    </cdr:from>
    <cdr:to>
      <cdr:x>1</cdr:x>
      <cdr:y>1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id="{AFF8E24A-E462-D415-F7D0-3CB94458632D}"/>
            </a:ext>
          </a:extLst>
        </cdr:cNvPr>
        <cdr:cNvSpPr txBox="1"/>
      </cdr:nvSpPr>
      <cdr:spPr>
        <a:xfrm xmlns:a="http://schemas.openxmlformats.org/drawingml/2006/main">
          <a:off x="4827639" y="5252161"/>
          <a:ext cx="705956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t-IT" sz="1200" i="1" dirty="0"/>
            <a:t>Elaborazione da dati dell’Osservatorio del mercato del lavoro della Città Metropolitana di Milano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0.40832</cdr:x>
      <cdr:y>0.94965</cdr:y>
    </cdr:from>
    <cdr:to>
      <cdr:x>1</cdr:x>
      <cdr:y>1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id="{AFF8E24A-E462-D415-F7D0-3CB94458632D}"/>
            </a:ext>
          </a:extLst>
        </cdr:cNvPr>
        <cdr:cNvSpPr txBox="1"/>
      </cdr:nvSpPr>
      <cdr:spPr>
        <a:xfrm xmlns:a="http://schemas.openxmlformats.org/drawingml/2006/main">
          <a:off x="5183239" y="6643330"/>
          <a:ext cx="705956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t-IT" sz="1200" i="1" dirty="0"/>
            <a:t>Elaborazione da dati dell’Osservatorio del mercato del lavoro della Città Metropolitana di Milano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0.41129</cdr:x>
      <cdr:y>0.95017</cdr:y>
    </cdr:from>
    <cdr:to>
      <cdr:x>0.99032</cdr:x>
      <cdr:y>1</cdr:y>
    </cdr:to>
    <cdr:sp macro="" textlink="">
      <cdr:nvSpPr>
        <cdr:cNvPr id="2" name="CasellaDiTesto 2">
          <a:extLst xmlns:a="http://schemas.openxmlformats.org/drawingml/2006/main">
            <a:ext uri="{FF2B5EF4-FFF2-40B4-BE49-F238E27FC236}">
              <a16:creationId xmlns:a16="http://schemas.microsoft.com/office/drawing/2014/main" id="{83ACDED7-8D91-01D8-EB62-625830F1820E}"/>
            </a:ext>
          </a:extLst>
        </cdr:cNvPr>
        <cdr:cNvSpPr txBox="1"/>
      </cdr:nvSpPr>
      <cdr:spPr>
        <a:xfrm xmlns:a="http://schemas.openxmlformats.org/drawingml/2006/main">
          <a:off x="5014452" y="5281657"/>
          <a:ext cx="705956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t-IT" sz="1200" i="1" dirty="0"/>
            <a:t>Elaborazione da dati INPS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0.17503</cdr:x>
      <cdr:y>0.87355</cdr:y>
    </cdr:from>
    <cdr:to>
      <cdr:x>1</cdr:x>
      <cdr:y>0.91893</cdr:y>
    </cdr:to>
    <cdr:sp macro="" textlink="">
      <cdr:nvSpPr>
        <cdr:cNvPr id="2" name="CasellaDiTesto 2">
          <a:extLst xmlns:a="http://schemas.openxmlformats.org/drawingml/2006/main">
            <a:ext uri="{FF2B5EF4-FFF2-40B4-BE49-F238E27FC236}">
              <a16:creationId xmlns:a16="http://schemas.microsoft.com/office/drawing/2014/main" id="{20F6C709-F456-6DC9-A8C5-5DC6AB8A73B7}"/>
            </a:ext>
          </a:extLst>
        </cdr:cNvPr>
        <cdr:cNvSpPr txBox="1"/>
      </cdr:nvSpPr>
      <cdr:spPr>
        <a:xfrm xmlns:a="http://schemas.openxmlformats.org/drawingml/2006/main">
          <a:off x="5065252" y="5332457"/>
          <a:ext cx="705956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it-IT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it-IT" sz="1200" i="1" dirty="0"/>
            <a:t>Elaborazione da dati Sviluppo Lavoro Italia dal sistema informativo statistico delle comunicazioni obbligatorie. 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13EF8-10C7-4D8D-99A3-52C9721617F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0F073-B6D1-4597-B14A-00E6B6EED2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439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6638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3C01B-1CF8-350F-138B-5381F51BA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04EFF78-D27E-D6CB-6354-2BD2EDABE3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04F70C5-8C04-9F1A-279B-8E6E8C132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6A7CD7-2720-0AC8-3850-3FB062037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263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0294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0F791-B1BF-448A-A283-1F2F3936DE6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3876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2ED1E-4DBE-7CAF-DFC0-F80CBBB2B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5562A0A-9F91-E6F4-6F0E-2A85818645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94EB1FF-D1C8-2545-F4D8-5A342B4D5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BC9386-EB8A-931B-A168-0E71724756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0F791-B1BF-448A-A283-1F2F3936DE6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89318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5861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300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363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177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591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5512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1587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96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0928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2656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50F073-B6D1-4597-B14A-00E6B6EED2C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5176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90452E-1038-351B-D85E-5FF48AF2C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950470E-DB1B-71A9-2743-30D4D8E7B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97E10F-942D-5787-C0FC-A4463411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374EE7-2FE8-3F0B-8ED9-FC4DB439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2FB631-1B24-019C-AD01-373B2DC38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61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AF2078-446C-57F0-E4D6-4916A19C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680195B-1139-B7A2-D6CC-E52469A86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AEE5E1-CB16-42F4-1E75-AF072CAE4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55BB17-B87B-A7D3-D9D6-99CB9BDD6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48EE64-CD87-7CBE-5854-4109EAFC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170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726AF7-7B05-ED06-EECC-118F53320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B88A7A-0C28-6757-C339-B0F5EA928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DC2D81-E052-3388-2D5C-659BE3816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2433E2-739A-D5D3-8D3E-85632F740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12AF8D-972E-4895-A698-1DB748349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24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D228E9-576E-514F-6523-EC8178D3A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883F27-D085-665F-B179-C3BEF1E39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7C9DAB-33ED-95B0-306F-12AAD4DA3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9E16D0-EF2B-617B-464F-35C34EBB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9C5C33-5B24-1CC5-62D7-E07C24093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246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32D5-1067-D8DD-33ED-0C01B4661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93529C-3075-D693-B721-13455B800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B8BEC9-802D-D96A-B2C7-FB0FDEF7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00F6C4-1B6D-A1FD-17CC-7C9ABF866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F9D8DC-FE33-D6E9-933C-EFE95C33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84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2C0042-42B3-49A4-B215-FA4485EE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596F8F-E4B6-15F8-5EA1-16B5DDA3B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1EF3D43-9DD2-9108-9B82-63B4F2467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573155C-F5DF-47B4-DCF6-8CB7DE3F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F0D00C4-A721-0A47-6793-D9FFE3378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1E1DF58-38DF-0827-1912-684ED92EC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004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55751-8677-3A7B-C232-BB4BE3CB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B85404-43A4-3E9E-D5A3-2ABD8EDA0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0DF69A-1DE5-87B4-AD0C-687EF916C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32BBCE5-2E40-E8D4-783E-40425C0AA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90FA148-2B6F-673D-9027-F55CAA08E9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589E4AB-BB2E-B7A7-9763-AB0B499C4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7896C0E-68F6-F5F8-5F3A-9D80548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AB01C5-E34A-D9CE-9B62-03BDB9635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603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F6A3B9-7A6B-2D5E-9D06-DF2CCCAA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F8A02D8-CD6A-8BAE-83CD-9ED2B32E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094EBE8-E2BE-6362-55B3-BBD8A4D61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E16180C-700E-697B-7CE5-5A691EB5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97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A7DE3DE-5CD2-2906-8D83-95CDF982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9CDF689-4679-59B8-D82C-061262954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BD1F9F3-C9AE-797A-8D77-E54104EB0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43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1918BC-674B-DC2C-CD97-24891317B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6FFF35-1559-D4E4-1514-A520A47D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11EB05-F87E-5E06-A70D-71AAD3025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7613B1-C393-74B9-C581-B697F795A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C09D0F-2E4B-95DA-5EAA-B4BFAC6F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7C35E6-6144-7768-1B2B-C3B3674A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67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9E7DCF-6E07-2888-0D4F-8177E106E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30BB03-6C52-65B5-57D4-362738A30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662CB7-AD73-D331-3F1C-FF180DCBD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F6AC8F-18B1-CC10-88E7-678283015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F41DCB-2940-4233-FC5A-795B2B9ED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571D17-ABB8-D368-F5B3-418335A8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709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FA39F23-DC34-7914-0225-08C1C3201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74C2F7-2773-62F1-FF22-E577DB680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037EAF7-4806-1A55-0960-2C29387DC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7F520-22C1-4416-AC16-A77D30F80709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3C2F45-9CA5-9C66-9EA4-FDE004935B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9ED18A-4706-11B9-5D28-457D40020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4A65A-8ECE-410A-B2B4-9499E4EF3C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378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chart" Target="../charts/chart9.xml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chart" Target="../charts/chart15.xml"/><Relationship Id="rId7" Type="http://schemas.openxmlformats.org/officeDocument/2006/relationships/diagramQuickStyle" Target="../diagrams/quickStyle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chart" Target="../charts/chart16.xml"/><Relationship Id="rId9" Type="http://schemas.microsoft.com/office/2007/relationships/diagramDrawing" Target="../diagrams/drawin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chart" Target="../charts/chart3.xml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chart" Target="../charts/chart4.xml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chart" Target="../charts/chart5.xml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chart" Target="../charts/chart6.xml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chart" Target="../charts/chart7.xml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chart" Target="../charts/chart8.xml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524B91ED-F1A2-81EB-8974-68F1DE2C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2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005869"/>
              </p:ext>
            </p:extLst>
          </p:nvPr>
        </p:nvGraphicFramePr>
        <p:xfrm>
          <a:off x="176981" y="1253613"/>
          <a:ext cx="12015019" cy="5501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79D7CC4D-C9B5-6181-8D74-5E7788B3BD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2487948"/>
              </p:ext>
            </p:extLst>
          </p:nvPr>
        </p:nvGraphicFramePr>
        <p:xfrm>
          <a:off x="0" y="0"/>
          <a:ext cx="12192000" cy="125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96115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F97F0-C3BF-0C40-E649-4D73158D9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B951AF42-3B82-C115-B539-6F40B4B6EA1E}"/>
              </a:ext>
            </a:extLst>
          </p:cNvPr>
          <p:cNvGraphicFramePr/>
          <p:nvPr/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2517A704-687C-E319-99A0-A77378A40AF9}"/>
              </a:ext>
            </a:extLst>
          </p:cNvPr>
          <p:cNvGraphicFramePr>
            <a:graphicFrameLocks/>
          </p:cNvGraphicFramePr>
          <p:nvPr/>
        </p:nvGraphicFramePr>
        <p:xfrm>
          <a:off x="108155" y="1253614"/>
          <a:ext cx="11970774" cy="5338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22711B34-507B-A566-22ED-B74E2993746E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3174365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FB59B-DAE7-926B-C598-1A0C5F7E7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4DE8D3AF-6482-84A5-6FC3-6D69A37EA7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1794764"/>
              </p:ext>
            </p:extLst>
          </p:nvPr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75242A8F-1407-7B25-66FC-98747FF49B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7912824"/>
              </p:ext>
            </p:extLst>
          </p:nvPr>
        </p:nvGraphicFramePr>
        <p:xfrm>
          <a:off x="206477" y="1122364"/>
          <a:ext cx="11985523" cy="5484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83ACDED7-8D91-01D8-EB62-625830F1820E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ISTAT e dalla Camera di Commercio di Milano </a:t>
            </a:r>
          </a:p>
        </p:txBody>
      </p:sp>
    </p:spTree>
    <p:extLst>
      <p:ext uri="{BB962C8B-B14F-4D97-AF65-F5344CB8AC3E}">
        <p14:creationId xmlns:p14="http://schemas.microsoft.com/office/powerpoint/2010/main" val="60177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747E5-392B-5256-60BC-170BC6EF3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97B86CE2-07FD-D291-DEAE-BCD6658082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4571069"/>
              </p:ext>
            </p:extLst>
          </p:nvPr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8C232264-1571-03A0-0700-51B19C1927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1834634"/>
              </p:ext>
            </p:extLst>
          </p:nvPr>
        </p:nvGraphicFramePr>
        <p:xfrm>
          <a:off x="176981" y="1002890"/>
          <a:ext cx="11680721" cy="5574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9832E184-EFD8-14C6-2482-E5D896A7C7E7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ISTAT e dalla Camera di Commercio di Milano </a:t>
            </a:r>
          </a:p>
        </p:txBody>
      </p:sp>
    </p:spTree>
    <p:extLst>
      <p:ext uri="{BB962C8B-B14F-4D97-AF65-F5344CB8AC3E}">
        <p14:creationId xmlns:p14="http://schemas.microsoft.com/office/powerpoint/2010/main" val="4005272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8DDE1-839C-F612-4CF3-60622E519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3B41275A-6454-00F7-13AD-6D9226A618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2475281"/>
              </p:ext>
            </p:extLst>
          </p:nvPr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Segnaposto contenuto 5">
            <a:extLst>
              <a:ext uri="{FF2B5EF4-FFF2-40B4-BE49-F238E27FC236}">
                <a16:creationId xmlns:a16="http://schemas.microsoft.com/office/drawing/2014/main" id="{358F5370-8DBA-346A-D005-4B72A37C02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478961"/>
              </p:ext>
            </p:extLst>
          </p:nvPr>
        </p:nvGraphicFramePr>
        <p:xfrm>
          <a:off x="117987" y="1122364"/>
          <a:ext cx="12192000" cy="5558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407812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24F94-18A7-7BE7-C860-B4E5B9BC0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FA8E76E8-CE5F-B19D-5204-001B0B7838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4260279"/>
              </p:ext>
            </p:extLst>
          </p:nvPr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29DD76C3-5331-2355-09A8-C56ABFC2C7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9153701"/>
              </p:ext>
            </p:extLst>
          </p:nvPr>
        </p:nvGraphicFramePr>
        <p:xfrm>
          <a:off x="3462593" y="1122363"/>
          <a:ext cx="8557342" cy="6104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64194E58-0254-972E-BB31-330DCAF45D5F}"/>
              </a:ext>
            </a:extLst>
          </p:cNvPr>
          <p:cNvSpPr txBox="1"/>
          <p:nvPr/>
        </p:nvSpPr>
        <p:spPr>
          <a:xfrm>
            <a:off x="5648632" y="315615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B3FFBC8-13DA-4F7D-FAD3-162E1D5E358F}"/>
              </a:ext>
            </a:extLst>
          </p:cNvPr>
          <p:cNvSpPr txBox="1"/>
          <p:nvPr/>
        </p:nvSpPr>
        <p:spPr>
          <a:xfrm>
            <a:off x="324465" y="1696065"/>
            <a:ext cx="32888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73% delle assunzioni di ingegneri nel 2024, corrispondenti a 17.330 persone, è stato realizzato a Milano e ha interessato, per oltre il 70%,  giovani di età inferiore ai 35 anni.</a:t>
            </a:r>
          </a:p>
          <a:p>
            <a:r>
              <a:rPr lang="it-IT" dirty="0"/>
              <a:t>I settori maggiormente attivi nelle assunzioni di questa qualifica corrispondono a consulenza nei settori tecnologici, produzione di software, istruzione universitaria e post universitaria.</a:t>
            </a:r>
          </a:p>
          <a:p>
            <a:r>
              <a:rPr lang="it-IT" dirty="0"/>
              <a:t>Le attività professionali si riferiscono a analisti e progettisti di software, ingegneri energetici e meccanici.</a:t>
            </a:r>
          </a:p>
        </p:txBody>
      </p:sp>
    </p:spTree>
    <p:extLst>
      <p:ext uri="{BB962C8B-B14F-4D97-AF65-F5344CB8AC3E}">
        <p14:creationId xmlns:p14="http://schemas.microsoft.com/office/powerpoint/2010/main" val="657250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9BC8D3B1-FA60-E15D-4D57-E090F38420C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91385492"/>
              </p:ext>
            </p:extLst>
          </p:nvPr>
        </p:nvGraphicFramePr>
        <p:xfrm>
          <a:off x="324465" y="1253613"/>
          <a:ext cx="3849329" cy="5185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Segnaposto contenuto 11">
            <a:extLst>
              <a:ext uri="{FF2B5EF4-FFF2-40B4-BE49-F238E27FC236}">
                <a16:creationId xmlns:a16="http://schemas.microsoft.com/office/drawing/2014/main" id="{10571EB4-26E0-42EF-F22E-5281C5C197F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61593435"/>
              </p:ext>
            </p:extLst>
          </p:nvPr>
        </p:nvGraphicFramePr>
        <p:xfrm>
          <a:off x="4289321" y="1371600"/>
          <a:ext cx="4191000" cy="506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Diagramma 12">
            <a:extLst>
              <a:ext uri="{FF2B5EF4-FFF2-40B4-BE49-F238E27FC236}">
                <a16:creationId xmlns:a16="http://schemas.microsoft.com/office/drawing/2014/main" id="{7A50F503-22D7-B631-83BB-987A10C86F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458310"/>
              </p:ext>
            </p:extLst>
          </p:nvPr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8DAECD33-1660-2988-6662-E7E5C9C0F0CD}"/>
              </a:ext>
            </a:extLst>
          </p:cNvPr>
          <p:cNvSpPr txBox="1"/>
          <p:nvPr/>
        </p:nvSpPr>
        <p:spPr>
          <a:xfrm>
            <a:off x="9453716" y="1932039"/>
            <a:ext cx="22712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dirty="0"/>
              <a:t>Nel 2024 si stima che siano più di 100.000 gli addetti alle attività  sanitarie, di istruzione, ricerca e docenza universitaria.</a:t>
            </a:r>
          </a:p>
          <a:p>
            <a:pPr algn="r"/>
            <a:r>
              <a:rPr lang="it-IT" dirty="0"/>
              <a:t>La loro dinamica nel segna una decrescita, con l’eccezione per le attività accademiche.</a:t>
            </a:r>
          </a:p>
        </p:txBody>
      </p:sp>
      <p:sp>
        <p:nvSpPr>
          <p:cNvPr id="2" name="CasellaDiTesto 2">
            <a:extLst>
              <a:ext uri="{FF2B5EF4-FFF2-40B4-BE49-F238E27FC236}">
                <a16:creationId xmlns:a16="http://schemas.microsoft.com/office/drawing/2014/main" id="{40822D50-2339-5C26-8E47-63373C6E8DDF}"/>
              </a:ext>
            </a:extLst>
          </p:cNvPr>
          <p:cNvSpPr txBox="1"/>
          <p:nvPr/>
        </p:nvSpPr>
        <p:spPr>
          <a:xfrm>
            <a:off x="4950540" y="6446274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1200" i="1" dirty="0"/>
              <a:t>Elaborazione da dati INPS </a:t>
            </a:r>
          </a:p>
        </p:txBody>
      </p:sp>
    </p:spTree>
    <p:extLst>
      <p:ext uri="{BB962C8B-B14F-4D97-AF65-F5344CB8AC3E}">
        <p14:creationId xmlns:p14="http://schemas.microsoft.com/office/powerpoint/2010/main" val="869212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3544E0A-6AD5-2A86-FB8D-2CB1091CC4DD}"/>
              </a:ext>
            </a:extLst>
          </p:cNvPr>
          <p:cNvSpPr txBox="1"/>
          <p:nvPr/>
        </p:nvSpPr>
        <p:spPr>
          <a:xfrm>
            <a:off x="894735" y="2684206"/>
            <a:ext cx="4766187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Nella città metropolitana di Milano lavoratori e lavoratrici in possesso di istruzione terziaria completa, richiesta all’atto dell’assunzione per essere inseriti in campo scientifico e tecnologico sono</a:t>
            </a:r>
          </a:p>
          <a:p>
            <a:endParaRPr lang="it-IT" dirty="0"/>
          </a:p>
          <a:p>
            <a:pPr algn="ctr"/>
            <a:r>
              <a:rPr lang="it-IT" sz="2800" b="1" dirty="0"/>
              <a:t>Più di 400.000</a:t>
            </a:r>
          </a:p>
          <a:p>
            <a:endParaRPr lang="it-IT" dirty="0"/>
          </a:p>
          <a:p>
            <a:pPr algn="just"/>
            <a:r>
              <a:rPr lang="it-IT" dirty="0"/>
              <a:t>con una dinamica crescente nell’ultimo biennio pari 2,5 .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70797E0-7BBA-AD6B-697E-4AAA1082647A}"/>
              </a:ext>
            </a:extLst>
          </p:cNvPr>
          <p:cNvSpPr txBox="1"/>
          <p:nvPr/>
        </p:nvSpPr>
        <p:spPr>
          <a:xfrm>
            <a:off x="7506929" y="1949952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Parte dei quadri occupati nelle diverse attività industriali e di servizio.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FA1ACD77-D979-ABE9-C91F-84F38F3D8599}"/>
              </a:ext>
            </a:extLst>
          </p:cNvPr>
          <p:cNvSpPr txBox="1"/>
          <p:nvPr/>
        </p:nvSpPr>
        <p:spPr>
          <a:xfrm>
            <a:off x="7506929" y="2702923"/>
            <a:ext cx="390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Addetti alle attività di ricerca &amp; sviluppo nelle università e centri di ricerca pubblici e privati.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E395A80-04C2-E5E9-C231-39D28AB86FC4}"/>
              </a:ext>
            </a:extLst>
          </p:cNvPr>
          <p:cNvSpPr txBox="1"/>
          <p:nvPr/>
        </p:nvSpPr>
        <p:spPr>
          <a:xfrm>
            <a:off x="7506930" y="3732893"/>
            <a:ext cx="3909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Addetti ad attività artistiche, musicali, museali, letterarie ecc.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5CAD6208-7AE3-DB83-FCCA-1031974A4A45}"/>
              </a:ext>
            </a:extLst>
          </p:cNvPr>
          <p:cNvSpPr txBox="1"/>
          <p:nvPr/>
        </p:nvSpPr>
        <p:spPr>
          <a:xfrm>
            <a:off x="7506929" y="4485864"/>
            <a:ext cx="390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Addetti all’assistenza sanitaria, sociale, all’insegnamento e alla formazione.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8AB5326-1B87-FE26-5145-356D94809A43}"/>
              </a:ext>
            </a:extLst>
          </p:cNvPr>
          <p:cNvSpPr txBox="1"/>
          <p:nvPr/>
        </p:nvSpPr>
        <p:spPr>
          <a:xfrm>
            <a:off x="7506929" y="5253142"/>
            <a:ext cx="390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Tutti coloro che hanno immaginato di potersi inserire in un percorso innovativo, impegnandosi nella ricerca e nello studio.</a:t>
            </a:r>
          </a:p>
          <a:p>
            <a:endParaRPr lang="it-IT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8C65F5D-E049-948B-6BF7-08B6562497DF}"/>
              </a:ext>
            </a:extLst>
          </p:cNvPr>
          <p:cNvSpPr txBox="1"/>
          <p:nvPr/>
        </p:nvSpPr>
        <p:spPr>
          <a:xfrm>
            <a:off x="6430297" y="1949952"/>
            <a:ext cx="678426" cy="4542923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effectLst>
            <a:reflection stA="49000" endPos="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F120E2D6-9945-00EE-EFDB-1E6848A25D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9166243"/>
              </p:ext>
            </p:extLst>
          </p:nvPr>
        </p:nvGraphicFramePr>
        <p:xfrm>
          <a:off x="0" y="0"/>
          <a:ext cx="6096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0410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275B542-E1F4-A63A-BB68-E7D1BE9E6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4619"/>
            <a:ext cx="10515600" cy="4982344"/>
          </a:xfrm>
        </p:spPr>
        <p:txBody>
          <a:bodyPr>
            <a:normAutofit/>
          </a:bodyPr>
          <a:lstStyle/>
          <a:p>
            <a:r>
              <a:rPr lang="it-IT" dirty="0"/>
              <a:t>Favorire l’accesso all’economia dei saperi, mediante adeguati sostegni all’istruzione terziaria e alla formazione continua;</a:t>
            </a:r>
          </a:p>
          <a:p>
            <a:r>
              <a:rPr lang="it-IT" dirty="0"/>
              <a:t>Realizzare un tessuto economico, sociale e politico capace di accogliere, sostenere e valorizzare le persone impegnate nella realizzazione delle propria ambizioni attraverso la crescita professionale e la sicurezza sociale ed economica;</a:t>
            </a:r>
          </a:p>
          <a:p>
            <a:r>
              <a:rPr lang="it-IT" dirty="0"/>
              <a:t>Impegnare le istituzioni, le fondazioni, le rappresentanze sociali nel programmare precisi e coerenti interventi di supporto alla «città dei saperi»</a:t>
            </a:r>
          </a:p>
          <a:p>
            <a:r>
              <a:rPr lang="it-IT" dirty="0"/>
              <a:t>Attribuire autonomia contrattuale alle nuove professioni e ai nuovi ambiti costitutivi della «città dei saperi».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390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632919B9-C88E-40EE-AB32-BAFB150E77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871219"/>
              </p:ext>
            </p:extLst>
          </p:nvPr>
        </p:nvGraphicFramePr>
        <p:xfrm>
          <a:off x="0" y="0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FA92E637-291F-1366-949F-2E15E3A0CC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9827297"/>
              </p:ext>
            </p:extLst>
          </p:nvPr>
        </p:nvGraphicFramePr>
        <p:xfrm>
          <a:off x="108155" y="1253614"/>
          <a:ext cx="11970774" cy="5338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AFF8E24A-E462-D415-F7D0-3CB94458632D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402835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4476940"/>
              </p:ext>
            </p:extLst>
          </p:nvPr>
        </p:nvGraphicFramePr>
        <p:xfrm>
          <a:off x="0" y="1122364"/>
          <a:ext cx="12192000" cy="5455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7753508E-9933-E3CE-B64F-96B032675B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8373657"/>
              </p:ext>
            </p:extLst>
          </p:nvPr>
        </p:nvGraphicFramePr>
        <p:xfrm>
          <a:off x="0" y="147484"/>
          <a:ext cx="12192000" cy="112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6A692945-3D0E-DE62-BE87-E128011BF49A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32357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006921"/>
              </p:ext>
            </p:extLst>
          </p:nvPr>
        </p:nvGraphicFramePr>
        <p:xfrm>
          <a:off x="147484" y="1122364"/>
          <a:ext cx="11887200" cy="5735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466AC9AA-2A95-A563-AECF-C0B21E49EB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6600547"/>
              </p:ext>
            </p:extLst>
          </p:nvPr>
        </p:nvGraphicFramePr>
        <p:xfrm>
          <a:off x="0" y="117987"/>
          <a:ext cx="12192000" cy="100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4423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735956"/>
              </p:ext>
            </p:extLst>
          </p:nvPr>
        </p:nvGraphicFramePr>
        <p:xfrm>
          <a:off x="0" y="1283110"/>
          <a:ext cx="12192000" cy="5279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CD29C9BC-0896-A13D-62F2-09E56DCB24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746981"/>
              </p:ext>
            </p:extLst>
          </p:nvPr>
        </p:nvGraphicFramePr>
        <p:xfrm>
          <a:off x="0" y="1"/>
          <a:ext cx="12192000" cy="1253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7351D4-9848-3169-765F-E6780C736FB8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4153957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7883641"/>
              </p:ext>
            </p:extLst>
          </p:nvPr>
        </p:nvGraphicFramePr>
        <p:xfrm>
          <a:off x="-1" y="1238865"/>
          <a:ext cx="11931445" cy="5501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29DE97C3-6E95-0456-0CE1-8667A20045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6326752"/>
              </p:ext>
            </p:extLst>
          </p:nvPr>
        </p:nvGraphicFramePr>
        <p:xfrm>
          <a:off x="0" y="117988"/>
          <a:ext cx="12192000" cy="100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6417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9913201"/>
              </p:ext>
            </p:extLst>
          </p:nvPr>
        </p:nvGraphicFramePr>
        <p:xfrm>
          <a:off x="176981" y="1238865"/>
          <a:ext cx="12015019" cy="5412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5B786C50-9CDC-48D5-0239-04896BCF99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8215863"/>
              </p:ext>
            </p:extLst>
          </p:nvPr>
        </p:nvGraphicFramePr>
        <p:xfrm>
          <a:off x="0" y="103239"/>
          <a:ext cx="12192000" cy="1019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9FB5A2BA-CF47-058F-5386-E307BD06CA09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3644795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12139"/>
              </p:ext>
            </p:extLst>
          </p:nvPr>
        </p:nvGraphicFramePr>
        <p:xfrm>
          <a:off x="103239" y="1327355"/>
          <a:ext cx="11960941" cy="526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46FD8562-4404-C0DF-E3A9-60EBF41E89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9901755"/>
              </p:ext>
            </p:extLst>
          </p:nvPr>
        </p:nvGraphicFramePr>
        <p:xfrm>
          <a:off x="0" y="147484"/>
          <a:ext cx="12192000" cy="974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6B6DB690-6BB3-6D51-46CD-D9A6380CE05B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1071838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739BC2-1536-0F99-0AC0-97E905084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br>
              <a:rPr lang="it-IT" sz="2800" dirty="0">
                <a:solidFill>
                  <a:schemeClr val="accent1"/>
                </a:solidFill>
                <a:latin typeface="Optima"/>
              </a:rPr>
            </a:br>
            <a:endParaRPr lang="it-IT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19AF661-D1B0-ABF7-4B1B-317B54D927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588964"/>
              </p:ext>
            </p:extLst>
          </p:nvPr>
        </p:nvGraphicFramePr>
        <p:xfrm>
          <a:off x="162232" y="1253613"/>
          <a:ext cx="12029767" cy="5338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06F8287F-C058-1435-8ECE-FA77973609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728884"/>
              </p:ext>
            </p:extLst>
          </p:nvPr>
        </p:nvGraphicFramePr>
        <p:xfrm>
          <a:off x="0" y="0"/>
          <a:ext cx="12192000" cy="125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92133323-E5E6-B40B-A348-7A43CC305201}"/>
              </a:ext>
            </a:extLst>
          </p:cNvPr>
          <p:cNvSpPr txBox="1"/>
          <p:nvPr/>
        </p:nvSpPr>
        <p:spPr>
          <a:xfrm>
            <a:off x="5132439" y="6592530"/>
            <a:ext cx="7059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i="1" dirty="0"/>
              <a:t>Elaborazione da dati dell’Osservatorio del mercato del lavoro della Città Metropolitana di Milano</a:t>
            </a:r>
          </a:p>
        </p:txBody>
      </p:sp>
    </p:spTree>
    <p:extLst>
      <p:ext uri="{BB962C8B-B14F-4D97-AF65-F5344CB8AC3E}">
        <p14:creationId xmlns:p14="http://schemas.microsoft.com/office/powerpoint/2010/main" val="3667573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808</Words>
  <Application>Microsoft Office PowerPoint</Application>
  <PresentationFormat>Widescreen</PresentationFormat>
  <Paragraphs>67</Paragraphs>
  <Slides>18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Optima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Verona Antonio</dc:creator>
  <cp:lastModifiedBy>Amarante Angela</cp:lastModifiedBy>
  <cp:revision>20</cp:revision>
  <cp:lastPrinted>2026-04-13T10:20:45Z</cp:lastPrinted>
  <dcterms:created xsi:type="dcterms:W3CDTF">2026-03-30T08:22:16Z</dcterms:created>
  <dcterms:modified xsi:type="dcterms:W3CDTF">2026-04-13T10:51:11Z</dcterms:modified>
</cp:coreProperties>
</file>